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8288000" cy="10287000"/>
  <p:notesSz cx="6858000" cy="9144000"/>
  <p:embeddedFontLst>
    <p:embeddedFont>
      <p:font typeface="Fira Sans Bold" charset="1" panose="020B0803050000020004"/>
      <p:regular r:id="rId62"/>
    </p:embeddedFont>
    <p:embeddedFont>
      <p:font typeface="Fira Sans Light" charset="1" panose="020B0403050000020004"/>
      <p:regular r:id="rId63"/>
    </p:embeddedFont>
    <p:embeddedFont>
      <p:font typeface="Aileron" charset="1" panose="00000500000000000000"/>
      <p:regular r:id="rId64"/>
    </p:embeddedFont>
    <p:embeddedFont>
      <p:font typeface="Aileron Bold" charset="1" panose="00000800000000000000"/>
      <p:regular r:id="rId65"/>
    </p:embeddedFont>
    <p:embeddedFont>
      <p:font typeface="Fira Sans Light Bold" charset="1" panose="020B0503050000020004"/>
      <p:regular r:id="rId66"/>
    </p:embeddedFont>
    <p:embeddedFont>
      <p:font typeface="Aileron Heavy" charset="1" panose="00000A00000000000000"/>
      <p:regular r:id="rId67"/>
    </p:embeddedFont>
    <p:embeddedFont>
      <p:font typeface="Aileron Heavy Bold" charset="1" panose="00000A00000000000000"/>
      <p:regular r:id="rId68"/>
    </p:embeddedFont>
    <p:embeddedFont>
      <p:font typeface="Aileron Ultra-Bold" charset="1" panose="00000A0000000000000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.png" Type="http://schemas.openxmlformats.org/officeDocument/2006/relationships/image"/><Relationship Id="rId13" Target="../media/image5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18" Target="../media/image49.png" Type="http://schemas.openxmlformats.org/officeDocument/2006/relationships/image"/><Relationship Id="rId19" Target="../media/image50.svg" Type="http://schemas.openxmlformats.org/officeDocument/2006/relationships/image"/><Relationship Id="rId2" Target="../media/image37.png" Type="http://schemas.openxmlformats.org/officeDocument/2006/relationships/image"/><Relationship Id="rId20" Target="../media/image51.png" Type="http://schemas.openxmlformats.org/officeDocument/2006/relationships/image"/><Relationship Id="rId21" Target="../media/image52.svg" Type="http://schemas.openxmlformats.org/officeDocument/2006/relationships/image"/><Relationship Id="rId22" Target="../media/image2.png" Type="http://schemas.openxmlformats.org/officeDocument/2006/relationships/image"/><Relationship Id="rId23" Target="../media/image3.sv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5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13" Target="../media/image1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4.png" Type="http://schemas.openxmlformats.org/officeDocument/2006/relationships/image"/><Relationship Id="rId8" Target="../media/image1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1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1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1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72.png" Type="http://schemas.openxmlformats.org/officeDocument/2006/relationships/image"/><Relationship Id="rId8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1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1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71.png" Type="http://schemas.openxmlformats.org/officeDocument/2006/relationships/image"/><Relationship Id="rId4" Target="../media/image88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71.png" Type="http://schemas.openxmlformats.org/officeDocument/2006/relationships/image"/><Relationship Id="rId4" Target="../media/image9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1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4.png" Type="http://schemas.openxmlformats.org/officeDocument/2006/relationships/image"/><Relationship Id="rId12" Target="../media/image100.png" Type="http://schemas.openxmlformats.org/officeDocument/2006/relationships/image"/><Relationship Id="rId13" Target="../media/image101.svg" Type="http://schemas.openxmlformats.org/officeDocument/2006/relationships/image"/><Relationship Id="rId14" Target="../media/image102.png" Type="http://schemas.openxmlformats.org/officeDocument/2006/relationships/image"/><Relationship Id="rId15" Target="../media/image1.png" Type="http://schemas.openxmlformats.org/officeDocument/2006/relationships/image"/><Relationship Id="rId16" Target="../media/image103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0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0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1.png" Type="http://schemas.openxmlformats.org/officeDocument/2006/relationships/image"/><Relationship Id="rId6" Target="../media/image10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0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1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1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12.png" Type="http://schemas.openxmlformats.org/officeDocument/2006/relationships/image"/><Relationship Id="rId6" Target="../media/image11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1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1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1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Relationship Id="rId3" Target="../media/image119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12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3.png" Type="http://schemas.openxmlformats.org/officeDocument/2006/relationships/image"/><Relationship Id="rId4" Target="../media/image124.png" Type="http://schemas.openxmlformats.org/officeDocument/2006/relationships/image"/><Relationship Id="rId5" Target="../media/image125.png" Type="http://schemas.openxmlformats.org/officeDocument/2006/relationships/image"/><Relationship Id="rId6" Target="../media/image126.png" Type="http://schemas.openxmlformats.org/officeDocument/2006/relationships/image"/><Relationship Id="rId7" Target="../media/image127.png" Type="http://schemas.openxmlformats.org/officeDocument/2006/relationships/image"/><Relationship Id="rId8" Target="../media/image128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https://www.sciencedirect.com/science/article/pii/S0278612518300062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9.jpeg" Type="http://schemas.openxmlformats.org/officeDocument/2006/relationships/image"/><Relationship Id="rId3" Target="../media/VAF6_6Vkzuw.mp4" Type="http://schemas.openxmlformats.org/officeDocument/2006/relationships/video"/><Relationship Id="rId4" Target="../media/VAF6_6Vkzuw.mp4" Type="http://schemas.microsoft.com/office/2007/relationships/media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jpeg" Type="http://schemas.openxmlformats.org/officeDocument/2006/relationships/image"/><Relationship Id="rId3" Target="../media/VAF7CdJlfE4.mp4" Type="http://schemas.openxmlformats.org/officeDocument/2006/relationships/video"/><Relationship Id="rId4" Target="../media/VAF7CdJlfE4.mp4" Type="http://schemas.microsoft.com/office/2007/relationships/media"/><Relationship Id="rId5" Target="../media/image1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jpeg" Type="http://schemas.openxmlformats.org/officeDocument/2006/relationships/image"/><Relationship Id="rId3" Target="../media/VAF7CYmdRnM.mp4" Type="http://schemas.openxmlformats.org/officeDocument/2006/relationships/video"/><Relationship Id="rId4" Target="../media/VAF7CYmdRnM.mp4" Type="http://schemas.microsoft.com/office/2007/relationships/media"/><Relationship Id="rId5" Target="../media/image1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2.jpeg" Type="http://schemas.openxmlformats.org/officeDocument/2006/relationships/image"/><Relationship Id="rId3" Target="../media/VAF7CfjhD0s.mp4" Type="http://schemas.openxmlformats.org/officeDocument/2006/relationships/video"/><Relationship Id="rId4" Target="../media/VAF7CfjhD0s.mp4" Type="http://schemas.microsoft.com/office/2007/relationships/media"/><Relationship Id="rId5" Target="../media/image1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jpeg" Type="http://schemas.openxmlformats.org/officeDocument/2006/relationships/image"/><Relationship Id="rId3" Target="../media/VAF7CeKw-Z8.mp4" Type="http://schemas.openxmlformats.org/officeDocument/2006/relationships/video"/><Relationship Id="rId4" Target="../media/VAF7CeKw-Z8.mp4" Type="http://schemas.microsoft.com/office/2007/relationships/media"/><Relationship Id="rId5" Target="../media/image1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4.jpeg" Type="http://schemas.openxmlformats.org/officeDocument/2006/relationships/image"/><Relationship Id="rId3" Target="../media/VAF7CT4Nyjk.mp4" Type="http://schemas.openxmlformats.org/officeDocument/2006/relationships/video"/><Relationship Id="rId4" Target="../media/VAF7CT4Nyjk.mp4" Type="http://schemas.microsoft.com/office/2007/relationships/media"/><Relationship Id="rId5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1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4169" y="2438125"/>
            <a:ext cx="12709070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0"/>
              </a:lnSpc>
            </a:pPr>
            <a:r>
              <a:rPr lang="en-US" sz="482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OPTIMIZACIÓN DEL CONTROL Y LA GESTIÓN DE DATOS EN UNA CELDA DE MANUFACTURA FLEXIBLE A TRAVÉS DE UNA BASE DE DATOS ORIENTADA A GRAFOS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4169" y="5878642"/>
            <a:ext cx="1270907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Sustentación de Tesis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04169" y="635696"/>
            <a:ext cx="3149127" cy="1119857"/>
          </a:xfrm>
          <a:custGeom>
            <a:avLst/>
            <a:gdLst/>
            <a:ahLst/>
            <a:cxnLst/>
            <a:rect r="r" b="b" t="t" l="l"/>
            <a:pathLst>
              <a:path h="1119857" w="3149127">
                <a:moveTo>
                  <a:pt x="0" y="0"/>
                </a:moveTo>
                <a:lnTo>
                  <a:pt x="3149127" y="0"/>
                </a:lnTo>
                <a:lnTo>
                  <a:pt x="3149127" y="1119856"/>
                </a:lnTo>
                <a:lnTo>
                  <a:pt x="0" y="111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8667" y="8265269"/>
            <a:ext cx="3456831" cy="75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7"/>
              </a:lnSpc>
              <a:spcBef>
                <a:spcPct val="0"/>
              </a:spcBef>
            </a:pPr>
            <a:r>
              <a:rPr lang="en-US" sz="2025" spc="10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Isabella Ceballos Sánchez</a:t>
            </a:r>
          </a:p>
          <a:p>
            <a:pPr algn="ctr">
              <a:lnSpc>
                <a:spcPts val="3037"/>
              </a:lnSpc>
              <a:spcBef>
                <a:spcPct val="0"/>
              </a:spcBef>
            </a:pPr>
            <a:r>
              <a:rPr lang="en-US" sz="2025" spc="10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Juan José Restrepo Rosero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4169" y="6576730"/>
            <a:ext cx="6471278" cy="70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7"/>
              </a:lnSpc>
            </a:pPr>
            <a:r>
              <a:rPr lang="en-US" b="true" sz="1925" spc="9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Director: Juan David Contreras Pérez</a:t>
            </a:r>
          </a:p>
          <a:p>
            <a:pPr algn="just">
              <a:lnSpc>
                <a:spcPts val="2887"/>
              </a:lnSpc>
              <a:spcBef>
                <a:spcPct val="0"/>
              </a:spcBef>
            </a:pPr>
            <a:r>
              <a:rPr lang="en-US" b="true" sz="1925" spc="9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Co-Directora: Dr. María Constanza Pabón Burbano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7091" y="3384049"/>
            <a:ext cx="1623060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2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Diseñar un sistema de información basado en una base de datos orientada a grafos, para el control y trazabilidad de los datos en la celda de manufactura flexible del Centro de Automatización de Procesos (CAP)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028700"/>
            <a:ext cx="1367642" cy="470904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name="Group 5" id="5"/>
          <p:cNvGrpSpPr/>
          <p:nvPr/>
        </p:nvGrpSpPr>
        <p:grpSpPr>
          <a:xfrm rot="-8100000">
            <a:off x="2228573" y="1097796"/>
            <a:ext cx="333246" cy="332713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64949" y="1101151"/>
            <a:ext cx="535023" cy="340649"/>
            <a:chOff x="0" y="0"/>
            <a:chExt cx="713364" cy="4541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3364" cy="454199"/>
            </a:xfrm>
            <a:custGeom>
              <a:avLst/>
              <a:gdLst/>
              <a:ahLst/>
              <a:cxnLst/>
              <a:rect r="r" b="b" t="t" l="l"/>
              <a:pathLst>
                <a:path h="454199" w="713364">
                  <a:moveTo>
                    <a:pt x="0" y="0"/>
                  </a:moveTo>
                  <a:lnTo>
                    <a:pt x="713364" y="0"/>
                  </a:lnTo>
                  <a:lnTo>
                    <a:pt x="713364" y="454199"/>
                  </a:lnTo>
                  <a:lnTo>
                    <a:pt x="0" y="4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92694" y="78723"/>
              <a:ext cx="527977" cy="27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93"/>
                </a:lnSpc>
                <a:spcBef>
                  <a:spcPct val="0"/>
                </a:spcBef>
              </a:pPr>
              <a:r>
                <a:rPr lang="en-US" sz="1292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02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5400000">
            <a:off x="8216909" y="-4158930"/>
            <a:ext cx="1854182" cy="16230600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7006662" y="5140636"/>
            <a:ext cx="5119502" cy="4114800"/>
          </a:xfrm>
          <a:custGeom>
            <a:avLst/>
            <a:gdLst/>
            <a:ahLst/>
            <a:cxnLst/>
            <a:rect r="r" b="b" t="t" l="l"/>
            <a:pathLst>
              <a:path h="4114800" w="5119502">
                <a:moveTo>
                  <a:pt x="0" y="0"/>
                </a:moveTo>
                <a:lnTo>
                  <a:pt x="5119502" y="0"/>
                </a:lnTo>
                <a:lnTo>
                  <a:pt x="51195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87691" y="9484633"/>
            <a:ext cx="246471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949" y="2144646"/>
            <a:ext cx="652499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b="true" sz="3999" spc="239">
                <a:solidFill>
                  <a:srgbClr val="191919"/>
                </a:solidFill>
                <a:latin typeface="Aileron Heavy Bold"/>
                <a:ea typeface="Aileron Heavy Bold"/>
                <a:cs typeface="Aileron Heavy Bold"/>
                <a:sym typeface="Aileron Heavy Bold"/>
              </a:rPr>
              <a:t>OBJETIVO GENERAL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8816970" y="-4414372"/>
            <a:ext cx="1297760" cy="1492669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70887" y="2400096"/>
            <a:ext cx="1463230" cy="1300219"/>
            <a:chOff x="0" y="0"/>
            <a:chExt cx="1950973" cy="17336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0973" cy="1733625"/>
            </a:xfrm>
            <a:custGeom>
              <a:avLst/>
              <a:gdLst/>
              <a:ahLst/>
              <a:cxnLst/>
              <a:rect r="r" b="b" t="t" l="l"/>
              <a:pathLst>
                <a:path h="1733625" w="1950973">
                  <a:moveTo>
                    <a:pt x="0" y="0"/>
                  </a:moveTo>
                  <a:lnTo>
                    <a:pt x="1950973" y="0"/>
                  </a:lnTo>
                  <a:lnTo>
                    <a:pt x="1950973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53507" y="461166"/>
              <a:ext cx="1443960" cy="763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8826745" y="-680208"/>
            <a:ext cx="1274081" cy="14930823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7" id="7"/>
          <p:cNvGrpSpPr/>
          <p:nvPr/>
        </p:nvGrpSpPr>
        <p:grpSpPr>
          <a:xfrm rot="0">
            <a:off x="1266759" y="6122025"/>
            <a:ext cx="1463230" cy="1300219"/>
            <a:chOff x="0" y="0"/>
            <a:chExt cx="1950973" cy="17336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973" cy="1733625"/>
            </a:xfrm>
            <a:custGeom>
              <a:avLst/>
              <a:gdLst/>
              <a:ahLst/>
              <a:cxnLst/>
              <a:rect r="r" b="b" t="t" l="l"/>
              <a:pathLst>
                <a:path h="1733625" w="1950973">
                  <a:moveTo>
                    <a:pt x="0" y="0"/>
                  </a:moveTo>
                  <a:lnTo>
                    <a:pt x="1950973" y="0"/>
                  </a:lnTo>
                  <a:lnTo>
                    <a:pt x="1950973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53507" y="461166"/>
              <a:ext cx="1443960" cy="763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03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-5400000">
            <a:off x="8918789" y="-2555471"/>
            <a:ext cx="1274081" cy="14930823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270887" y="4259831"/>
            <a:ext cx="1463230" cy="1300219"/>
            <a:chOff x="0" y="0"/>
            <a:chExt cx="1950973" cy="17336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0973" cy="1733625"/>
            </a:xfrm>
            <a:custGeom>
              <a:avLst/>
              <a:gdLst/>
              <a:ahLst/>
              <a:cxnLst/>
              <a:rect r="r" b="b" t="t" l="l"/>
              <a:pathLst>
                <a:path h="1733625" w="1950973">
                  <a:moveTo>
                    <a:pt x="0" y="0"/>
                  </a:moveTo>
                  <a:lnTo>
                    <a:pt x="1950973" y="0"/>
                  </a:lnTo>
                  <a:lnTo>
                    <a:pt x="1950973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53507" y="461166"/>
              <a:ext cx="1443960" cy="763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02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-5400000">
            <a:off x="8826745" y="1155848"/>
            <a:ext cx="1274081" cy="14930823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1266759" y="7958081"/>
            <a:ext cx="1463230" cy="1300219"/>
            <a:chOff x="0" y="0"/>
            <a:chExt cx="1950973" cy="17336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0973" cy="1733625"/>
            </a:xfrm>
            <a:custGeom>
              <a:avLst/>
              <a:gdLst/>
              <a:ahLst/>
              <a:cxnLst/>
              <a:rect r="r" b="b" t="t" l="l"/>
              <a:pathLst>
                <a:path h="1733625" w="1950973">
                  <a:moveTo>
                    <a:pt x="0" y="0"/>
                  </a:moveTo>
                  <a:lnTo>
                    <a:pt x="1950973" y="0"/>
                  </a:lnTo>
                  <a:lnTo>
                    <a:pt x="1950973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53507" y="461166"/>
              <a:ext cx="1443960" cy="763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865267" y="2639401"/>
            <a:ext cx="906393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Definir los requerimientos a partir de trabajos relacionados y de la funcionalidad actual de la 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celda de manufactura flexible del CAP.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65267" y="4324792"/>
            <a:ext cx="906393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Diseñar un sistema de información que permita el control y gestión de los datos de la celda 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de manufactura flexible del CAP a partir de una base de datos orientada a grafos.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65267" y="6356606"/>
            <a:ext cx="906393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Implementar el sistema de información y un aplicativo de visualización que permita el control 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y la gestión de los datos.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65267" y="8008115"/>
            <a:ext cx="906393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Evaluar el sistema de información propuesto para el control de la celda de manufactura del 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CAP en un escenario real o simulado de fabricación sobre pedido.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2734117" y="4909941"/>
            <a:ext cx="2018765" cy="14927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2729989" y="8608190"/>
            <a:ext cx="4523259" cy="0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2580509" y="6778115"/>
            <a:ext cx="3395153" cy="13427"/>
          </a:xfrm>
          <a:prstGeom prst="line">
            <a:avLst/>
          </a:prstGeom>
          <a:ln cap="flat" w="38100">
            <a:solidFill>
              <a:srgbClr val="37C9E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>
            <a:off x="2734117" y="3050205"/>
            <a:ext cx="1339486" cy="0"/>
          </a:xfrm>
          <a:prstGeom prst="line">
            <a:avLst/>
          </a:prstGeom>
          <a:ln cap="flat" w="38100">
            <a:solidFill>
              <a:srgbClr val="86EAE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6" id="26"/>
          <p:cNvSpPr txBox="true"/>
          <p:nvPr/>
        </p:nvSpPr>
        <p:spPr>
          <a:xfrm rot="0">
            <a:off x="2976399" y="950484"/>
            <a:ext cx="747362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b="true" sz="3999" spc="239">
                <a:solidFill>
                  <a:srgbClr val="191919"/>
                </a:solidFill>
                <a:latin typeface="Aileron Heavy Bold"/>
                <a:ea typeface="Aileron Heavy Bold"/>
                <a:cs typeface="Aileron Heavy Bold"/>
                <a:sym typeface="Aileron Heavy Bold"/>
              </a:rPr>
              <a:t>OBJETIVOS ESPECÍFICOS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187691" y="9484633"/>
            <a:ext cx="246471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11</a:t>
            </a:r>
          </a:p>
        </p:txBody>
      </p:sp>
      <p:sp>
        <p:nvSpPr>
          <p:cNvPr name="AutoShape 29" id="29"/>
          <p:cNvSpPr/>
          <p:nvPr/>
        </p:nvSpPr>
        <p:spPr>
          <a:xfrm rot="0">
            <a:off x="1028700" y="1028700"/>
            <a:ext cx="1367642" cy="470904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name="Group 30" id="30"/>
          <p:cNvGrpSpPr/>
          <p:nvPr/>
        </p:nvGrpSpPr>
        <p:grpSpPr>
          <a:xfrm rot="-8100000">
            <a:off x="2228573" y="1097796"/>
            <a:ext cx="333246" cy="332713"/>
            <a:chOff x="0" y="0"/>
            <a:chExt cx="6350000" cy="63398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64949" y="1101151"/>
            <a:ext cx="535023" cy="340649"/>
            <a:chOff x="0" y="0"/>
            <a:chExt cx="713364" cy="45419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13364" cy="454199"/>
            </a:xfrm>
            <a:custGeom>
              <a:avLst/>
              <a:gdLst/>
              <a:ahLst/>
              <a:cxnLst/>
              <a:rect r="r" b="b" t="t" l="l"/>
              <a:pathLst>
                <a:path h="454199" w="713364">
                  <a:moveTo>
                    <a:pt x="0" y="0"/>
                  </a:moveTo>
                  <a:lnTo>
                    <a:pt x="713364" y="0"/>
                  </a:lnTo>
                  <a:lnTo>
                    <a:pt x="713364" y="454199"/>
                  </a:lnTo>
                  <a:lnTo>
                    <a:pt x="0" y="4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92694" y="78723"/>
              <a:ext cx="527977" cy="27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93"/>
                </a:lnSpc>
                <a:spcBef>
                  <a:spcPct val="0"/>
                </a:spcBef>
              </a:pPr>
              <a:r>
                <a:rPr lang="en-US" sz="1292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060190" y="9484633"/>
            <a:ext cx="270719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12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508085" y="4129500"/>
            <a:ext cx="13271829" cy="2028000"/>
          </a:xfrm>
          <a:prstGeom prst="rect">
            <a:avLst/>
          </a:prstGeom>
          <a:solidFill>
            <a:srgbClr val="37C9EF">
              <a:alpha val="29804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088408" y="4219815"/>
            <a:ext cx="5107563" cy="176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403" indent="-256202" lvl="1">
              <a:lnSpc>
                <a:spcPts val="3560"/>
              </a:lnSpc>
              <a:buFont typeface="Arial"/>
              <a:buChar char="•"/>
            </a:pPr>
            <a:r>
              <a:rPr lang="en-US" sz="2373" spc="11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Concebir</a:t>
            </a:r>
          </a:p>
          <a:p>
            <a:pPr algn="l" marL="512403" indent="-256202" lvl="1">
              <a:lnSpc>
                <a:spcPts val="3560"/>
              </a:lnSpc>
              <a:buFont typeface="Arial"/>
              <a:buChar char="•"/>
            </a:pPr>
            <a:r>
              <a:rPr lang="en-US" sz="2373" spc="11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Diseñar</a:t>
            </a:r>
          </a:p>
          <a:p>
            <a:pPr algn="l" marL="512403" indent="-256202" lvl="1">
              <a:lnSpc>
                <a:spcPts val="3560"/>
              </a:lnSpc>
              <a:buFont typeface="Arial"/>
              <a:buChar char="•"/>
            </a:pPr>
            <a:r>
              <a:rPr lang="en-US" sz="2373" spc="11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Implementar</a:t>
            </a:r>
          </a:p>
          <a:p>
            <a:pPr algn="l" marL="512403" indent="-256202" lvl="1">
              <a:lnSpc>
                <a:spcPts val="3560"/>
              </a:lnSpc>
              <a:buFont typeface="Arial"/>
              <a:buChar char="•"/>
            </a:pPr>
            <a:r>
              <a:rPr lang="en-US" sz="2373" spc="11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2508085" y="4129500"/>
            <a:ext cx="5889903" cy="2028000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name="Group 7" id="7"/>
          <p:cNvGrpSpPr/>
          <p:nvPr/>
        </p:nvGrpSpPr>
        <p:grpSpPr>
          <a:xfrm rot="-8100000">
            <a:off x="7675472" y="4427068"/>
            <a:ext cx="1435161" cy="1432864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408481" y="4878027"/>
            <a:ext cx="3989508" cy="50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5"/>
              </a:lnSpc>
              <a:spcBef>
                <a:spcPct val="0"/>
              </a:spcBef>
            </a:pPr>
            <a:r>
              <a:rPr lang="en-US" b="true" sz="3205" spc="12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METODOLOGÍA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033005" y="4194629"/>
            <a:ext cx="965474" cy="1897741"/>
            <a:chOff x="0" y="0"/>
            <a:chExt cx="1287299" cy="25303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7299" cy="2530322"/>
            </a:xfrm>
            <a:custGeom>
              <a:avLst/>
              <a:gdLst/>
              <a:ahLst/>
              <a:cxnLst/>
              <a:rect r="r" b="b" t="t" l="l"/>
              <a:pathLst>
                <a:path h="2530322" w="1287299">
                  <a:moveTo>
                    <a:pt x="0" y="0"/>
                  </a:moveTo>
                  <a:lnTo>
                    <a:pt x="1287299" y="0"/>
                  </a:lnTo>
                  <a:lnTo>
                    <a:pt x="1287299" y="2530322"/>
                  </a:lnTo>
                  <a:lnTo>
                    <a:pt x="0" y="2530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8280" t="0" r="-4828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7270" y="288087"/>
              <a:ext cx="952759" cy="190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14"/>
                </a:lnSpc>
                <a:spcBef>
                  <a:spcPct val="0"/>
                </a:spcBef>
              </a:pPr>
              <a:r>
                <a:rPr lang="en-US" b="true" sz="4438" u="none">
                  <a:solidFill>
                    <a:srgbClr val="37C9E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13</a:t>
            </a:r>
          </a:p>
        </p:txBody>
      </p:sp>
      <p:sp>
        <p:nvSpPr>
          <p:cNvPr name="AutoShape 3" id="3"/>
          <p:cNvSpPr/>
          <p:nvPr/>
        </p:nvSpPr>
        <p:spPr>
          <a:xfrm>
            <a:off x="4895245" y="2721739"/>
            <a:ext cx="8458948" cy="58549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-5400000">
            <a:off x="8321572" y="3478896"/>
            <a:ext cx="1620764" cy="144458"/>
            <a:chOff x="0" y="0"/>
            <a:chExt cx="6904743" cy="63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6002" y="212852"/>
              <a:ext cx="6936747" cy="209296"/>
            </a:xfrm>
            <a:custGeom>
              <a:avLst/>
              <a:gdLst/>
              <a:ahLst/>
              <a:cxnLst/>
              <a:rect r="r" b="b" t="t" l="l"/>
              <a:pathLst>
                <a:path h="209296" w="6936747">
                  <a:moveTo>
                    <a:pt x="6813938" y="9398"/>
                  </a:moveTo>
                  <a:lnTo>
                    <a:pt x="6169270" y="9398"/>
                  </a:lnTo>
                  <a:lnTo>
                    <a:pt x="4562530" y="9398"/>
                  </a:lnTo>
                  <a:lnTo>
                    <a:pt x="2613045" y="9398"/>
                  </a:lnTo>
                  <a:lnTo>
                    <a:pt x="927393" y="9398"/>
                  </a:lnTo>
                  <a:cubicBezTo>
                    <a:pt x="654901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771384" y="199898"/>
                  </a:lnTo>
                  <a:lnTo>
                    <a:pt x="2378124" y="199898"/>
                  </a:lnTo>
                  <a:lnTo>
                    <a:pt x="4327609" y="199898"/>
                  </a:lnTo>
                  <a:lnTo>
                    <a:pt x="6013261" y="199898"/>
                  </a:lnTo>
                  <a:cubicBezTo>
                    <a:pt x="6285753" y="199898"/>
                    <a:pt x="6555747" y="209296"/>
                    <a:pt x="6803397" y="199898"/>
                  </a:cubicBezTo>
                  <a:cubicBezTo>
                    <a:pt x="6806953" y="199771"/>
                    <a:pt x="6810382" y="199898"/>
                    <a:pt x="6813938" y="199898"/>
                  </a:cubicBezTo>
                  <a:cubicBezTo>
                    <a:pt x="6936493" y="199898"/>
                    <a:pt x="6936747" y="9398"/>
                    <a:pt x="6813938" y="9398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4830251" y="7492311"/>
            <a:ext cx="8458948" cy="58549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8321572" y="6669314"/>
            <a:ext cx="1620764" cy="144458"/>
            <a:chOff x="0" y="0"/>
            <a:chExt cx="6904743" cy="63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6002" y="212852"/>
              <a:ext cx="6936747" cy="209296"/>
            </a:xfrm>
            <a:custGeom>
              <a:avLst/>
              <a:gdLst/>
              <a:ahLst/>
              <a:cxnLst/>
              <a:rect r="r" b="b" t="t" l="l"/>
              <a:pathLst>
                <a:path h="209296" w="6936747">
                  <a:moveTo>
                    <a:pt x="6813938" y="9398"/>
                  </a:moveTo>
                  <a:lnTo>
                    <a:pt x="6169270" y="9398"/>
                  </a:lnTo>
                  <a:lnTo>
                    <a:pt x="4562530" y="9398"/>
                  </a:lnTo>
                  <a:lnTo>
                    <a:pt x="2613045" y="9398"/>
                  </a:lnTo>
                  <a:lnTo>
                    <a:pt x="927393" y="9398"/>
                  </a:lnTo>
                  <a:cubicBezTo>
                    <a:pt x="654901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771384" y="199898"/>
                  </a:lnTo>
                  <a:lnTo>
                    <a:pt x="2378124" y="199898"/>
                  </a:lnTo>
                  <a:lnTo>
                    <a:pt x="4327609" y="199898"/>
                  </a:lnTo>
                  <a:lnTo>
                    <a:pt x="6013261" y="199898"/>
                  </a:lnTo>
                  <a:cubicBezTo>
                    <a:pt x="6285753" y="199898"/>
                    <a:pt x="6555747" y="209296"/>
                    <a:pt x="6803397" y="199898"/>
                  </a:cubicBezTo>
                  <a:cubicBezTo>
                    <a:pt x="6806953" y="199771"/>
                    <a:pt x="6810382" y="199898"/>
                    <a:pt x="6813938" y="199898"/>
                  </a:cubicBezTo>
                  <a:cubicBezTo>
                    <a:pt x="6936493" y="199898"/>
                    <a:pt x="6936747" y="9398"/>
                    <a:pt x="6813938" y="9398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57894" y="4326723"/>
            <a:ext cx="3867293" cy="1633554"/>
            <a:chOff x="0" y="0"/>
            <a:chExt cx="2590002" cy="11061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91272" cy="1107440"/>
            </a:xfrm>
            <a:custGeom>
              <a:avLst/>
              <a:gdLst/>
              <a:ahLst/>
              <a:cxnLst/>
              <a:rect r="r" b="b" t="t" l="l"/>
              <a:pathLst>
                <a:path h="1107440" w="2591272">
                  <a:moveTo>
                    <a:pt x="2037552" y="45720"/>
                  </a:moveTo>
                  <a:cubicBezTo>
                    <a:pt x="2316952" y="45720"/>
                    <a:pt x="2544282" y="273050"/>
                    <a:pt x="2544282" y="552450"/>
                  </a:cubicBezTo>
                  <a:cubicBezTo>
                    <a:pt x="2544282" y="831850"/>
                    <a:pt x="2316952" y="1059180"/>
                    <a:pt x="2037552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2037552" y="45720"/>
                  </a:lnTo>
                  <a:moveTo>
                    <a:pt x="203755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037552" y="1107440"/>
                  </a:lnTo>
                  <a:cubicBezTo>
                    <a:pt x="2343622" y="1107440"/>
                    <a:pt x="2591272" y="859790"/>
                    <a:pt x="2591272" y="553720"/>
                  </a:cubicBezTo>
                  <a:cubicBezTo>
                    <a:pt x="2590002" y="247650"/>
                    <a:pt x="2342352" y="0"/>
                    <a:pt x="2037552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375759" y="6975971"/>
            <a:ext cx="2864816" cy="1091228"/>
            <a:chOff x="0" y="0"/>
            <a:chExt cx="2851224" cy="11125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0216061" y="2195129"/>
            <a:ext cx="2729124" cy="1091228"/>
            <a:chOff x="0" y="0"/>
            <a:chExt cx="2716177" cy="11125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16177" cy="1113790"/>
            </a:xfrm>
            <a:custGeom>
              <a:avLst/>
              <a:gdLst/>
              <a:ahLst/>
              <a:cxnLst/>
              <a:rect r="r" b="b" t="t" l="l"/>
              <a:pathLst>
                <a:path h="1113790" w="2716177">
                  <a:moveTo>
                    <a:pt x="216372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163726" y="1113790"/>
                  </a:lnTo>
                  <a:lnTo>
                    <a:pt x="2716176" y="558800"/>
                  </a:lnTo>
                  <a:lnTo>
                    <a:pt x="2163726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0156683" y="6975971"/>
            <a:ext cx="2847880" cy="1091228"/>
            <a:chOff x="0" y="0"/>
            <a:chExt cx="2834369" cy="11125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34369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34369">
                  <a:moveTo>
                    <a:pt x="228191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81919" y="1113790"/>
                  </a:lnTo>
                  <a:lnTo>
                    <a:pt x="2834369" y="558800"/>
                  </a:lnTo>
                  <a:lnTo>
                    <a:pt x="2281919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-5400000">
            <a:off x="3858033" y="3970236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3858033" y="3218972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3858033" y="2364351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3858033" y="1625979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104512" y="1028700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104512" y="1834332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104512" y="2639963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104512" y="3445595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400000">
            <a:off x="3858033" y="8261030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5400000">
            <a:off x="3858033" y="7406409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400000">
            <a:off x="3858033" y="6668037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104512" y="6070758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104512" y="6876389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104512" y="7682021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104512" y="8487653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5400000">
            <a:off x="13476947" y="3613327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5400000">
            <a:off x="13476947" y="2758706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5400000">
            <a:off x="13476947" y="2020334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723426" y="1423055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723426" y="2228687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723426" y="3034318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3723426" y="3839950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5400000">
            <a:off x="13358159" y="7933629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5400000">
            <a:off x="13358159" y="7195257"/>
            <a:ext cx="811705" cy="81170"/>
          </a:xfrm>
          <a:custGeom>
            <a:avLst/>
            <a:gdLst/>
            <a:ahLst/>
            <a:cxnLst/>
            <a:rect r="r" b="b" t="t" l="l"/>
            <a:pathLst>
              <a:path h="81170" w="811705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604638" y="6597978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3604638" y="7403609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604638" y="8209241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5241233" y="2195129"/>
            <a:ext cx="2864816" cy="1091228"/>
            <a:chOff x="0" y="0"/>
            <a:chExt cx="2851224" cy="111252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5944210" y="2496287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Concebir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5626356" y="2515125"/>
            <a:ext cx="400473" cy="400473"/>
          </a:xfrm>
          <a:custGeom>
            <a:avLst/>
            <a:gdLst/>
            <a:ahLst/>
            <a:cxnLst/>
            <a:rect r="r" b="b" t="t" l="l"/>
            <a:pathLst>
              <a:path h="400473" w="400473">
                <a:moveTo>
                  <a:pt x="0" y="0"/>
                </a:moveTo>
                <a:lnTo>
                  <a:pt x="400473" y="0"/>
                </a:lnTo>
                <a:lnTo>
                  <a:pt x="400473" y="400473"/>
                </a:lnTo>
                <a:lnTo>
                  <a:pt x="0" y="400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254173" y="7337537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7"/>
                </a:lnTo>
                <a:lnTo>
                  <a:pt x="0" y="3680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4104512" y="4250117"/>
            <a:ext cx="318747" cy="318747"/>
          </a:xfrm>
          <a:custGeom>
            <a:avLst/>
            <a:gdLst/>
            <a:ahLst/>
            <a:cxnLst/>
            <a:rect r="r" b="b" t="t" l="l"/>
            <a:pathLst>
              <a:path h="318747" w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2178271" y="2480792"/>
            <a:ext cx="519902" cy="519902"/>
          </a:xfrm>
          <a:custGeom>
            <a:avLst/>
            <a:gdLst/>
            <a:ahLst/>
            <a:cxnLst/>
            <a:rect r="r" b="b" t="t" l="l"/>
            <a:pathLst>
              <a:path h="519902" w="519902">
                <a:moveTo>
                  <a:pt x="0" y="0"/>
                </a:moveTo>
                <a:lnTo>
                  <a:pt x="519901" y="0"/>
                </a:lnTo>
                <a:lnTo>
                  <a:pt x="519901" y="519902"/>
                </a:lnTo>
                <a:lnTo>
                  <a:pt x="0" y="51990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5691376" y="7314722"/>
            <a:ext cx="505667" cy="413727"/>
          </a:xfrm>
          <a:custGeom>
            <a:avLst/>
            <a:gdLst/>
            <a:ahLst/>
            <a:cxnLst/>
            <a:rect r="r" b="b" t="t" l="l"/>
            <a:pathLst>
              <a:path h="413727" w="505667">
                <a:moveTo>
                  <a:pt x="0" y="0"/>
                </a:moveTo>
                <a:lnTo>
                  <a:pt x="505667" y="0"/>
                </a:lnTo>
                <a:lnTo>
                  <a:pt x="505667" y="413727"/>
                </a:lnTo>
                <a:lnTo>
                  <a:pt x="0" y="4137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6460115" y="4965065"/>
            <a:ext cx="5367770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0"/>
              </a:lnSpc>
            </a:pPr>
            <a:r>
              <a:rPr lang="en-US" b="true" sz="2600" spc="7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METODOLOGÍA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256126" y="7302510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Implementar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463629" y="2521668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Diseñar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275439" y="7302510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-431415" y="1796538"/>
            <a:ext cx="4172005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Trabajos relacionados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90665" y="3400827"/>
            <a:ext cx="2449925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Herramienta Neo4j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772642" y="997879"/>
            <a:ext cx="196794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Bases de datos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772642" y="2613621"/>
            <a:ext cx="196794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Requerimientos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02234" y="6843974"/>
            <a:ext cx="2820301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Visualización de los datos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07320" y="7644227"/>
            <a:ext cx="3433270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Evaluación del funcionamiento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02234" y="6032964"/>
            <a:ext cx="2820301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Sistema de Información 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84720" y="8429087"/>
            <a:ext cx="2737816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Modificaciones al diseño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560861" y="2190893"/>
            <a:ext cx="2698439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Indicadores proceso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560861" y="2989551"/>
            <a:ext cx="3727139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Herramientas de Visualización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560861" y="1385261"/>
            <a:ext cx="2698439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Sistema de Información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560861" y="3813653"/>
            <a:ext cx="2698439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Validación del diseño.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442073" y="7354757"/>
            <a:ext cx="303993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Adaptabilidad del diseño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442073" y="8182899"/>
            <a:ext cx="3685319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Calidad de los reportes de datos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4442073" y="6335242"/>
            <a:ext cx="3575932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Pruebas en un entorno de fabricación sobre pedido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4159" y="4219977"/>
            <a:ext cx="3696431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9"/>
              </a:lnSpc>
            </a:pPr>
            <a:r>
              <a:rPr lang="en-US" sz="18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Funcionamiento proceso actual</a:t>
            </a:r>
          </a:p>
        </p:txBody>
      </p:sp>
      <p:sp>
        <p:nvSpPr>
          <p:cNvPr name="AutoShape 76" id="76"/>
          <p:cNvSpPr/>
          <p:nvPr/>
        </p:nvSpPr>
        <p:spPr>
          <a:xfrm rot="0">
            <a:off x="307320" y="233570"/>
            <a:ext cx="1367642" cy="470904"/>
          </a:xfrm>
          <a:prstGeom prst="rect">
            <a:avLst/>
          </a:prstGeom>
          <a:solidFill>
            <a:srgbClr val="48D6FD"/>
          </a:solidFill>
        </p:spPr>
      </p:sp>
      <p:grpSp>
        <p:nvGrpSpPr>
          <p:cNvPr name="Group 77" id="77"/>
          <p:cNvGrpSpPr/>
          <p:nvPr/>
        </p:nvGrpSpPr>
        <p:grpSpPr>
          <a:xfrm rot="-8100000">
            <a:off x="1507193" y="302665"/>
            <a:ext cx="333246" cy="332713"/>
            <a:chOff x="0" y="0"/>
            <a:chExt cx="6350000" cy="633984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D6FD"/>
            </a:solid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343569" y="306021"/>
            <a:ext cx="535023" cy="340649"/>
            <a:chOff x="0" y="0"/>
            <a:chExt cx="713364" cy="454199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713364" cy="454199"/>
            </a:xfrm>
            <a:custGeom>
              <a:avLst/>
              <a:gdLst/>
              <a:ahLst/>
              <a:cxnLst/>
              <a:rect r="r" b="b" t="t" l="l"/>
              <a:pathLst>
                <a:path h="454199" w="713364">
                  <a:moveTo>
                    <a:pt x="0" y="0"/>
                  </a:moveTo>
                  <a:lnTo>
                    <a:pt x="713364" y="0"/>
                  </a:lnTo>
                  <a:lnTo>
                    <a:pt x="713364" y="454199"/>
                  </a:lnTo>
                  <a:lnTo>
                    <a:pt x="0" y="4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81" id="81"/>
            <p:cNvSpPr txBox="true"/>
            <p:nvPr/>
          </p:nvSpPr>
          <p:spPr>
            <a:xfrm rot="0">
              <a:off x="92694" y="78723"/>
              <a:ext cx="527977" cy="27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93"/>
                </a:lnSpc>
                <a:spcBef>
                  <a:spcPct val="0"/>
                </a:spcBef>
              </a:pPr>
              <a:r>
                <a:rPr lang="en-US" sz="1292">
                  <a:solidFill>
                    <a:srgbClr val="48D6FD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83086"/>
            <a:ext cx="2176407" cy="829008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55185" y="6785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Concebir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2482" y="697354"/>
            <a:ext cx="400473" cy="400473"/>
          </a:xfrm>
          <a:custGeom>
            <a:avLst/>
            <a:gdLst/>
            <a:ahLst/>
            <a:cxnLst/>
            <a:rect r="r" b="b" t="t" l="l"/>
            <a:pathLst>
              <a:path h="400473" w="400473">
                <a:moveTo>
                  <a:pt x="0" y="0"/>
                </a:moveTo>
                <a:lnTo>
                  <a:pt x="400472" y="0"/>
                </a:lnTo>
                <a:lnTo>
                  <a:pt x="400472" y="400473"/>
                </a:lnTo>
                <a:lnTo>
                  <a:pt x="0" y="40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05057"/>
            <a:ext cx="11119096" cy="6953243"/>
          </a:xfrm>
          <a:custGeom>
            <a:avLst/>
            <a:gdLst/>
            <a:ahLst/>
            <a:cxnLst/>
            <a:rect r="r" b="b" t="t" l="l"/>
            <a:pathLst>
              <a:path h="6953243" w="11119096">
                <a:moveTo>
                  <a:pt x="0" y="0"/>
                </a:moveTo>
                <a:lnTo>
                  <a:pt x="11119096" y="0"/>
                </a:lnTo>
                <a:lnTo>
                  <a:pt x="11119096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544" r="-9301" b="-1554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487583"/>
            <a:ext cx="933720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b="true" sz="3999" spc="239">
                <a:solidFill>
                  <a:srgbClr val="191919"/>
                </a:solidFill>
                <a:latin typeface="Aileron Heavy Bold"/>
                <a:ea typeface="Aileron Heavy Bold"/>
                <a:cs typeface="Aileron Heavy Bold"/>
                <a:sym typeface="Aileron Heavy Bold"/>
              </a:rPr>
              <a:t>CELDA DE MANUFACTURA (CAP)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03596" y="3111729"/>
            <a:ext cx="854033" cy="543764"/>
            <a:chOff x="0" y="0"/>
            <a:chExt cx="1138711" cy="7250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91101" y="3655493"/>
            <a:ext cx="854033" cy="543764"/>
            <a:chOff x="0" y="0"/>
            <a:chExt cx="1138711" cy="7250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79693" y="3383611"/>
            <a:ext cx="854033" cy="543764"/>
            <a:chOff x="0" y="0"/>
            <a:chExt cx="1138711" cy="7250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164084" y="6837106"/>
            <a:ext cx="854033" cy="543764"/>
            <a:chOff x="0" y="0"/>
            <a:chExt cx="1138711" cy="7250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16983" y="5781678"/>
            <a:ext cx="854033" cy="543764"/>
            <a:chOff x="0" y="0"/>
            <a:chExt cx="1138711" cy="7250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05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rot="5400000">
            <a:off x="14679586" y="1347661"/>
            <a:ext cx="543764" cy="4615664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TextBox 26" id="26"/>
          <p:cNvSpPr txBox="true"/>
          <p:nvPr/>
        </p:nvSpPr>
        <p:spPr>
          <a:xfrm rot="0">
            <a:off x="13993508" y="3436418"/>
            <a:ext cx="532457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Estación ASRS</a:t>
            </a:r>
          </a:p>
        </p:txBody>
      </p:sp>
      <p:sp>
        <p:nvSpPr>
          <p:cNvPr name="AutoShape 27" id="27"/>
          <p:cNvSpPr/>
          <p:nvPr/>
        </p:nvSpPr>
        <p:spPr>
          <a:xfrm rot="5400000">
            <a:off x="14679586" y="2293237"/>
            <a:ext cx="543764" cy="4615664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TextBox 28" id="28"/>
          <p:cNvSpPr txBox="true"/>
          <p:nvPr/>
        </p:nvSpPr>
        <p:spPr>
          <a:xfrm rot="0">
            <a:off x="13993508" y="4381995"/>
            <a:ext cx="532457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Estación Torno</a:t>
            </a:r>
          </a:p>
        </p:txBody>
      </p:sp>
      <p:sp>
        <p:nvSpPr>
          <p:cNvPr name="AutoShape 29" id="29"/>
          <p:cNvSpPr/>
          <p:nvPr/>
        </p:nvSpPr>
        <p:spPr>
          <a:xfrm rot="5400000">
            <a:off x="14679586" y="3237051"/>
            <a:ext cx="543764" cy="4615664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TextBox 30" id="30"/>
          <p:cNvSpPr txBox="true"/>
          <p:nvPr/>
        </p:nvSpPr>
        <p:spPr>
          <a:xfrm rot="0">
            <a:off x="13993508" y="5325808"/>
            <a:ext cx="532457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Estación Fresado</a:t>
            </a:r>
          </a:p>
        </p:txBody>
      </p:sp>
      <p:sp>
        <p:nvSpPr>
          <p:cNvPr name="AutoShape 31" id="31"/>
          <p:cNvSpPr/>
          <p:nvPr/>
        </p:nvSpPr>
        <p:spPr>
          <a:xfrm rot="5400000">
            <a:off x="14679586" y="4180865"/>
            <a:ext cx="543764" cy="4615664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TextBox 32" id="32"/>
          <p:cNvSpPr txBox="true"/>
          <p:nvPr/>
        </p:nvSpPr>
        <p:spPr>
          <a:xfrm rot="0">
            <a:off x="13993508" y="6264171"/>
            <a:ext cx="532457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Estación Montaje</a:t>
            </a:r>
          </a:p>
        </p:txBody>
      </p:sp>
      <p:sp>
        <p:nvSpPr>
          <p:cNvPr name="AutoShape 33" id="33"/>
          <p:cNvSpPr/>
          <p:nvPr/>
        </p:nvSpPr>
        <p:spPr>
          <a:xfrm rot="5400000">
            <a:off x="14679586" y="5124678"/>
            <a:ext cx="543764" cy="4615664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TextBox 34" id="34"/>
          <p:cNvSpPr txBox="true"/>
          <p:nvPr/>
        </p:nvSpPr>
        <p:spPr>
          <a:xfrm rot="0">
            <a:off x="13993508" y="7212808"/>
            <a:ext cx="532457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Banda Transportadora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738982" y="3383611"/>
            <a:ext cx="854033" cy="543764"/>
            <a:chOff x="0" y="0"/>
            <a:chExt cx="1138711" cy="7250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738982" y="4329188"/>
            <a:ext cx="854033" cy="543764"/>
            <a:chOff x="0" y="0"/>
            <a:chExt cx="1138711" cy="7250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02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738982" y="5273002"/>
            <a:ext cx="854033" cy="543764"/>
            <a:chOff x="0" y="0"/>
            <a:chExt cx="1138711" cy="72501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03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738982" y="6216815"/>
            <a:ext cx="854033" cy="543764"/>
            <a:chOff x="0" y="0"/>
            <a:chExt cx="1138711" cy="72501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04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738982" y="7160629"/>
            <a:ext cx="854033" cy="543764"/>
            <a:chOff x="0" y="0"/>
            <a:chExt cx="1138711" cy="72501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38711" cy="725018"/>
            </a:xfrm>
            <a:custGeom>
              <a:avLst/>
              <a:gdLst/>
              <a:ahLst/>
              <a:cxnLst/>
              <a:rect r="r" b="b" t="t" l="l"/>
              <a:pathLst>
                <a:path h="725018" w="1138711">
                  <a:moveTo>
                    <a:pt x="0" y="0"/>
                  </a:moveTo>
                  <a:lnTo>
                    <a:pt x="1138711" y="0"/>
                  </a:lnTo>
                  <a:lnTo>
                    <a:pt x="1138711" y="725018"/>
                  </a:lnTo>
                  <a:lnTo>
                    <a:pt x="0" y="725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147963" y="127495"/>
              <a:ext cx="842786" cy="441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03"/>
                </a:lnSpc>
                <a:spcBef>
                  <a:spcPct val="0"/>
                </a:spcBef>
              </a:pPr>
              <a:r>
                <a:rPr lang="en-US" sz="2063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05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5093592" y="9378429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1. Celda de Manufactura del CAP.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299400" y="5170005"/>
            <a:ext cx="1071885" cy="5696143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7467709" y="2888191"/>
            <a:ext cx="9833020" cy="3822869"/>
          </a:xfrm>
          <a:custGeom>
            <a:avLst/>
            <a:gdLst/>
            <a:ahLst/>
            <a:cxnLst/>
            <a:rect r="r" b="b" t="t" l="l"/>
            <a:pathLst>
              <a:path h="3822869" w="9833020">
                <a:moveTo>
                  <a:pt x="0" y="0"/>
                </a:moveTo>
                <a:lnTo>
                  <a:pt x="9833020" y="0"/>
                </a:lnTo>
                <a:lnTo>
                  <a:pt x="9833020" y="3822869"/>
                </a:lnTo>
                <a:lnTo>
                  <a:pt x="0" y="382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87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11848276" y="3101566"/>
            <a:ext cx="1071885" cy="9833020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987271" y="2667352"/>
            <a:ext cx="5696143" cy="3797429"/>
          </a:xfrm>
          <a:custGeom>
            <a:avLst/>
            <a:gdLst/>
            <a:ahLst/>
            <a:cxnLst/>
            <a:rect r="r" b="b" t="t" l="l"/>
            <a:pathLst>
              <a:path h="3797429" w="5696143">
                <a:moveTo>
                  <a:pt x="0" y="0"/>
                </a:moveTo>
                <a:lnTo>
                  <a:pt x="5696143" y="0"/>
                </a:lnTo>
                <a:lnTo>
                  <a:pt x="5696143" y="3797428"/>
                </a:lnTo>
                <a:lnTo>
                  <a:pt x="0" y="379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10592"/>
            <a:ext cx="933720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b="true" sz="3999" spc="239">
                <a:solidFill>
                  <a:srgbClr val="191919"/>
                </a:solidFill>
                <a:latin typeface="Aileron Heavy Bold"/>
                <a:ea typeface="Aileron Heavy Bold"/>
                <a:cs typeface="Aileron Heavy Bold"/>
                <a:sym typeface="Aileron Heavy Bold"/>
              </a:rPr>
              <a:t>COMUNICACIÓN Y REDES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0722" y="7794810"/>
            <a:ext cx="440924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COMUNICACIÓN GLOBAL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9598" y="7794810"/>
            <a:ext cx="440924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COMUNICACIÓN OPC UA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6010" y="6557231"/>
            <a:ext cx="46074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2. Comunicación Global (Diseño propio).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46524" y="6557231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3. Comunicación OPC UA (Diseño propio).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90081" y="8151111"/>
            <a:ext cx="8144248" cy="1172728"/>
          </a:xfrm>
          <a:prstGeom prst="rect">
            <a:avLst/>
          </a:prstGeom>
          <a:solidFill>
            <a:srgbClr val="13538A">
              <a:alpha val="1568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9190081" y="4719252"/>
            <a:ext cx="8144248" cy="3431859"/>
          </a:xfrm>
          <a:prstGeom prst="rect">
            <a:avLst/>
          </a:prstGeom>
          <a:solidFill>
            <a:srgbClr val="48D6FD">
              <a:alpha val="4706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7986196" y="1287393"/>
            <a:ext cx="1203885" cy="803644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6787576" y="1287393"/>
            <a:ext cx="1203885" cy="1172728"/>
            <a:chOff x="0" y="0"/>
            <a:chExt cx="3924555" cy="38229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4555" cy="3822984"/>
            </a:xfrm>
            <a:custGeom>
              <a:avLst/>
              <a:gdLst/>
              <a:ahLst/>
              <a:cxnLst/>
              <a:rect r="r" b="b" t="t" l="l"/>
              <a:pathLst>
                <a:path h="3822984" w="3924555">
                  <a:moveTo>
                    <a:pt x="3800095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0095" y="0"/>
                  </a:lnTo>
                  <a:cubicBezTo>
                    <a:pt x="3868675" y="0"/>
                    <a:pt x="3924555" y="55880"/>
                    <a:pt x="3924555" y="124460"/>
                  </a:cubicBezTo>
                  <a:lnTo>
                    <a:pt x="3924555" y="3698525"/>
                  </a:lnTo>
                  <a:cubicBezTo>
                    <a:pt x="3924555" y="3767105"/>
                    <a:pt x="3868675" y="3822984"/>
                    <a:pt x="3800095" y="3822984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97247" y="4732219"/>
            <a:ext cx="1203885" cy="1172728"/>
            <a:chOff x="0" y="0"/>
            <a:chExt cx="3924555" cy="38229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24555" cy="3822984"/>
            </a:xfrm>
            <a:custGeom>
              <a:avLst/>
              <a:gdLst/>
              <a:ahLst/>
              <a:cxnLst/>
              <a:rect r="r" b="b" t="t" l="l"/>
              <a:pathLst>
                <a:path h="3822984" w="3924555">
                  <a:moveTo>
                    <a:pt x="3800095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0095" y="0"/>
                  </a:lnTo>
                  <a:cubicBezTo>
                    <a:pt x="3868675" y="0"/>
                    <a:pt x="3924555" y="55880"/>
                    <a:pt x="3924555" y="124460"/>
                  </a:cubicBezTo>
                  <a:lnTo>
                    <a:pt x="3924555" y="3698525"/>
                  </a:lnTo>
                  <a:cubicBezTo>
                    <a:pt x="3924555" y="3767105"/>
                    <a:pt x="3868675" y="3822984"/>
                    <a:pt x="3800095" y="3822984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797247" y="8113789"/>
            <a:ext cx="1203885" cy="1172728"/>
            <a:chOff x="0" y="0"/>
            <a:chExt cx="3924555" cy="38229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24555" cy="3822984"/>
            </a:xfrm>
            <a:custGeom>
              <a:avLst/>
              <a:gdLst/>
              <a:ahLst/>
              <a:cxnLst/>
              <a:rect r="r" b="b" t="t" l="l"/>
              <a:pathLst>
                <a:path h="3822984" w="3924555">
                  <a:moveTo>
                    <a:pt x="3800095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0095" y="0"/>
                  </a:lnTo>
                  <a:cubicBezTo>
                    <a:pt x="3868675" y="0"/>
                    <a:pt x="3924555" y="55880"/>
                    <a:pt x="3924555" y="124460"/>
                  </a:cubicBezTo>
                  <a:lnTo>
                    <a:pt x="3924555" y="3698525"/>
                  </a:lnTo>
                  <a:cubicBezTo>
                    <a:pt x="3924555" y="3767105"/>
                    <a:pt x="3868675" y="3822984"/>
                    <a:pt x="3800095" y="3822984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962995" y="8291907"/>
            <a:ext cx="872390" cy="864459"/>
          </a:xfrm>
          <a:custGeom>
            <a:avLst/>
            <a:gdLst/>
            <a:ahLst/>
            <a:cxnLst/>
            <a:rect r="r" b="b" t="t" l="l"/>
            <a:pathLst>
              <a:path h="864459" w="872390">
                <a:moveTo>
                  <a:pt x="0" y="0"/>
                </a:moveTo>
                <a:lnTo>
                  <a:pt x="872390" y="0"/>
                </a:lnTo>
                <a:lnTo>
                  <a:pt x="872390" y="864459"/>
                </a:lnTo>
                <a:lnTo>
                  <a:pt x="0" y="864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06195" y="4925587"/>
            <a:ext cx="785991" cy="785991"/>
          </a:xfrm>
          <a:custGeom>
            <a:avLst/>
            <a:gdLst/>
            <a:ahLst/>
            <a:cxnLst/>
            <a:rect r="r" b="b" t="t" l="l"/>
            <a:pathLst>
              <a:path h="785991" w="785991">
                <a:moveTo>
                  <a:pt x="0" y="0"/>
                </a:moveTo>
                <a:lnTo>
                  <a:pt x="785991" y="0"/>
                </a:lnTo>
                <a:lnTo>
                  <a:pt x="785991" y="785991"/>
                </a:lnTo>
                <a:lnTo>
                  <a:pt x="0" y="78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94060" y="1368627"/>
            <a:ext cx="1010261" cy="1010261"/>
          </a:xfrm>
          <a:custGeom>
            <a:avLst/>
            <a:gdLst/>
            <a:ahLst/>
            <a:cxnLst/>
            <a:rect r="r" b="b" t="t" l="l"/>
            <a:pathLst>
              <a:path h="1010261" w="1010261">
                <a:moveTo>
                  <a:pt x="0" y="0"/>
                </a:moveTo>
                <a:lnTo>
                  <a:pt x="1010261" y="0"/>
                </a:lnTo>
                <a:lnTo>
                  <a:pt x="1010261" y="1010261"/>
                </a:lnTo>
                <a:lnTo>
                  <a:pt x="0" y="1010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665661"/>
            <a:ext cx="5376386" cy="124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b="true" sz="3999" spc="239">
                <a:solidFill>
                  <a:srgbClr val="191919"/>
                </a:solidFill>
                <a:latin typeface="Aileron Heavy Bold"/>
                <a:ea typeface="Aileron Heavy Bold"/>
                <a:cs typeface="Aileron Heavy Bold"/>
                <a:sym typeface="Aileron Heavy Bold"/>
              </a:rPr>
              <a:t>LÓGICA FUNCIONAL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9190081" y="1287393"/>
            <a:ext cx="8144248" cy="3431859"/>
          </a:xfrm>
          <a:prstGeom prst="rect">
            <a:avLst/>
          </a:prstGeom>
          <a:solidFill>
            <a:srgbClr val="86EAE9">
              <a:alpha val="16863"/>
            </a:srgbClr>
          </a:solidFill>
        </p:spPr>
      </p:sp>
      <p:sp>
        <p:nvSpPr>
          <p:cNvPr name="TextBox 17" id="17"/>
          <p:cNvSpPr txBox="true"/>
          <p:nvPr/>
        </p:nvSpPr>
        <p:spPr>
          <a:xfrm rot="0">
            <a:off x="9456781" y="1509802"/>
            <a:ext cx="716280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Creación de Orden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6781" y="2202746"/>
            <a:ext cx="716280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Validación de material disponible. (Operario)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6781" y="3028514"/>
            <a:ext cx="716280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ASRS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56781" y="3601870"/>
            <a:ext cx="8025230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Ejecución de Scripts de Python para el funcionamiento de las estaciones.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13931" y="4873306"/>
            <a:ext cx="716280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Banda Transportadora.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3931" y="5542994"/>
            <a:ext cx="716280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Estación Torno.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13931" y="6147514"/>
            <a:ext cx="716280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Estación Fresado.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13931" y="6798072"/>
            <a:ext cx="716280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Estación Inspección.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13931" y="7441254"/>
            <a:ext cx="716280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ASRS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13931" y="8398761"/>
            <a:ext cx="716280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2399" spc="4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SQL (Script Python)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61335" y="1461859"/>
            <a:ext cx="658872" cy="585470"/>
            <a:chOff x="0" y="0"/>
            <a:chExt cx="878496" cy="7806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01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261335" y="2183379"/>
            <a:ext cx="658872" cy="585470"/>
            <a:chOff x="0" y="0"/>
            <a:chExt cx="878496" cy="7806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261335" y="2980572"/>
            <a:ext cx="658872" cy="585470"/>
            <a:chOff x="0" y="0"/>
            <a:chExt cx="878496" cy="7806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258702" y="3777765"/>
            <a:ext cx="658872" cy="585470"/>
            <a:chOff x="0" y="0"/>
            <a:chExt cx="878496" cy="7806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258702" y="4885793"/>
            <a:ext cx="658872" cy="585470"/>
            <a:chOff x="0" y="0"/>
            <a:chExt cx="878496" cy="78062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05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258702" y="5495051"/>
            <a:ext cx="658872" cy="585470"/>
            <a:chOff x="0" y="0"/>
            <a:chExt cx="878496" cy="78062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06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258702" y="6099571"/>
            <a:ext cx="658872" cy="585470"/>
            <a:chOff x="0" y="0"/>
            <a:chExt cx="878496" cy="78062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07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258702" y="6750129"/>
            <a:ext cx="658872" cy="585470"/>
            <a:chOff x="0" y="0"/>
            <a:chExt cx="878496" cy="78062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08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258702" y="7399100"/>
            <a:ext cx="658872" cy="585470"/>
            <a:chOff x="0" y="0"/>
            <a:chExt cx="878496" cy="78062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09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8258702" y="8407418"/>
            <a:ext cx="658872" cy="585470"/>
            <a:chOff x="0" y="0"/>
            <a:chExt cx="878496" cy="78062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78496" cy="780627"/>
            </a:xfrm>
            <a:custGeom>
              <a:avLst/>
              <a:gdLst/>
              <a:ahLst/>
              <a:cxnLst/>
              <a:rect r="r" b="b" t="t" l="l"/>
              <a:pathLst>
                <a:path h="780627" w="878496">
                  <a:moveTo>
                    <a:pt x="0" y="0"/>
                  </a:moveTo>
                  <a:lnTo>
                    <a:pt x="878496" y="0"/>
                  </a:lnTo>
                  <a:lnTo>
                    <a:pt x="878496" y="780627"/>
                  </a:lnTo>
                  <a:lnTo>
                    <a:pt x="0" y="780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 rot="0">
              <a:off x="114151" y="200526"/>
              <a:ext cx="650195" cy="35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23"/>
                </a:lnSpc>
                <a:spcBef>
                  <a:spcPct val="0"/>
                </a:spcBef>
              </a:pPr>
              <a:r>
                <a:rPr lang="en-US" b="true" sz="162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10</a:t>
              </a: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1028700" y="625816"/>
            <a:ext cx="2385055" cy="848146"/>
          </a:xfrm>
          <a:custGeom>
            <a:avLst/>
            <a:gdLst/>
            <a:ahLst/>
            <a:cxnLst/>
            <a:rect r="r" b="b" t="t" l="l"/>
            <a:pathLst>
              <a:path h="848146" w="2385055">
                <a:moveTo>
                  <a:pt x="0" y="0"/>
                </a:moveTo>
                <a:lnTo>
                  <a:pt x="2385055" y="0"/>
                </a:lnTo>
                <a:lnTo>
                  <a:pt x="2385055" y="848146"/>
                </a:lnTo>
                <a:lnTo>
                  <a:pt x="0" y="8481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058047" y="5383618"/>
            <a:ext cx="2299246" cy="40565"/>
            <a:chOff x="0" y="0"/>
            <a:chExt cx="34882110" cy="63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6002" y="212852"/>
              <a:ext cx="34914114" cy="209296"/>
            </a:xfrm>
            <a:custGeom>
              <a:avLst/>
              <a:gdLst/>
              <a:ahLst/>
              <a:cxnLst/>
              <a:rect r="r" b="b" t="t" l="l"/>
              <a:pathLst>
                <a:path h="209296" w="34914114">
                  <a:moveTo>
                    <a:pt x="34791306" y="9398"/>
                  </a:moveTo>
                  <a:lnTo>
                    <a:pt x="32602224" y="9398"/>
                  </a:lnTo>
                  <a:lnTo>
                    <a:pt x="23645786" y="9398"/>
                  </a:lnTo>
                  <a:lnTo>
                    <a:pt x="12778781" y="9398"/>
                  </a:lnTo>
                  <a:lnTo>
                    <a:pt x="3382459" y="9398"/>
                  </a:lnTo>
                  <a:cubicBezTo>
                    <a:pt x="1863508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2512819" y="199898"/>
                  </a:lnTo>
                  <a:lnTo>
                    <a:pt x="11469259" y="199898"/>
                  </a:lnTo>
                  <a:lnTo>
                    <a:pt x="22336263" y="199898"/>
                  </a:lnTo>
                  <a:lnTo>
                    <a:pt x="31732587" y="199898"/>
                  </a:lnTo>
                  <a:cubicBezTo>
                    <a:pt x="33251536" y="199898"/>
                    <a:pt x="34533114" y="209296"/>
                    <a:pt x="34780764" y="199898"/>
                  </a:cubicBezTo>
                  <a:cubicBezTo>
                    <a:pt x="34784320" y="199771"/>
                    <a:pt x="34787749" y="199898"/>
                    <a:pt x="34791306" y="199898"/>
                  </a:cubicBezTo>
                  <a:cubicBezTo>
                    <a:pt x="34913859" y="199898"/>
                    <a:pt x="34914114" y="9398"/>
                    <a:pt x="34791306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5978100" y="5383618"/>
            <a:ext cx="2299246" cy="40565"/>
            <a:chOff x="0" y="0"/>
            <a:chExt cx="34882110" cy="63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6002" y="212852"/>
              <a:ext cx="34914114" cy="209296"/>
            </a:xfrm>
            <a:custGeom>
              <a:avLst/>
              <a:gdLst/>
              <a:ahLst/>
              <a:cxnLst/>
              <a:rect r="r" b="b" t="t" l="l"/>
              <a:pathLst>
                <a:path h="209296" w="34914114">
                  <a:moveTo>
                    <a:pt x="34791306" y="9398"/>
                  </a:moveTo>
                  <a:lnTo>
                    <a:pt x="32602224" y="9398"/>
                  </a:lnTo>
                  <a:lnTo>
                    <a:pt x="23645786" y="9398"/>
                  </a:lnTo>
                  <a:lnTo>
                    <a:pt x="12778781" y="9398"/>
                  </a:lnTo>
                  <a:lnTo>
                    <a:pt x="3382459" y="9398"/>
                  </a:lnTo>
                  <a:cubicBezTo>
                    <a:pt x="1863508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2512819" y="199898"/>
                  </a:lnTo>
                  <a:lnTo>
                    <a:pt x="11469259" y="199898"/>
                  </a:lnTo>
                  <a:lnTo>
                    <a:pt x="22336263" y="199898"/>
                  </a:lnTo>
                  <a:lnTo>
                    <a:pt x="31732587" y="199898"/>
                  </a:lnTo>
                  <a:cubicBezTo>
                    <a:pt x="33251536" y="199898"/>
                    <a:pt x="34533114" y="209296"/>
                    <a:pt x="34780764" y="199898"/>
                  </a:cubicBezTo>
                  <a:cubicBezTo>
                    <a:pt x="34784320" y="199771"/>
                    <a:pt x="34787749" y="199898"/>
                    <a:pt x="34791306" y="199898"/>
                  </a:cubicBezTo>
                  <a:cubicBezTo>
                    <a:pt x="34913859" y="199898"/>
                    <a:pt x="34914114" y="9398"/>
                    <a:pt x="34791306" y="9398"/>
                  </a:cubicBezTo>
                  <a:close/>
                </a:path>
              </a:pathLst>
            </a:custGeom>
            <a:solidFill>
              <a:srgbClr val="191919">
                <a:alpha val="4666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9936014" y="5285884"/>
            <a:ext cx="2299246" cy="40565"/>
            <a:chOff x="0" y="0"/>
            <a:chExt cx="34882110" cy="63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6002" y="212852"/>
              <a:ext cx="34914114" cy="209296"/>
            </a:xfrm>
            <a:custGeom>
              <a:avLst/>
              <a:gdLst/>
              <a:ahLst/>
              <a:cxnLst/>
              <a:rect r="r" b="b" t="t" l="l"/>
              <a:pathLst>
                <a:path h="209296" w="34914114">
                  <a:moveTo>
                    <a:pt x="34791306" y="9398"/>
                  </a:moveTo>
                  <a:lnTo>
                    <a:pt x="32602224" y="9398"/>
                  </a:lnTo>
                  <a:lnTo>
                    <a:pt x="23645786" y="9398"/>
                  </a:lnTo>
                  <a:lnTo>
                    <a:pt x="12778781" y="9398"/>
                  </a:lnTo>
                  <a:lnTo>
                    <a:pt x="3382459" y="9398"/>
                  </a:lnTo>
                  <a:cubicBezTo>
                    <a:pt x="1863508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2512819" y="199898"/>
                  </a:lnTo>
                  <a:lnTo>
                    <a:pt x="11469259" y="199898"/>
                  </a:lnTo>
                  <a:lnTo>
                    <a:pt x="22336263" y="199898"/>
                  </a:lnTo>
                  <a:lnTo>
                    <a:pt x="31732587" y="199898"/>
                  </a:lnTo>
                  <a:cubicBezTo>
                    <a:pt x="33251536" y="199898"/>
                    <a:pt x="34533114" y="209296"/>
                    <a:pt x="34780764" y="199898"/>
                  </a:cubicBezTo>
                  <a:cubicBezTo>
                    <a:pt x="34784320" y="199771"/>
                    <a:pt x="34787749" y="199898"/>
                    <a:pt x="34791306" y="199898"/>
                  </a:cubicBezTo>
                  <a:cubicBezTo>
                    <a:pt x="34913859" y="199898"/>
                    <a:pt x="34914114" y="9398"/>
                    <a:pt x="34791306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3838003" y="5285884"/>
            <a:ext cx="2299246" cy="40565"/>
            <a:chOff x="0" y="0"/>
            <a:chExt cx="34882110" cy="635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6002" y="212852"/>
              <a:ext cx="34914114" cy="209296"/>
            </a:xfrm>
            <a:custGeom>
              <a:avLst/>
              <a:gdLst/>
              <a:ahLst/>
              <a:cxnLst/>
              <a:rect r="r" b="b" t="t" l="l"/>
              <a:pathLst>
                <a:path h="209296" w="34914114">
                  <a:moveTo>
                    <a:pt x="34791306" y="9398"/>
                  </a:moveTo>
                  <a:lnTo>
                    <a:pt x="32602224" y="9398"/>
                  </a:lnTo>
                  <a:lnTo>
                    <a:pt x="23645786" y="9398"/>
                  </a:lnTo>
                  <a:lnTo>
                    <a:pt x="12778781" y="9398"/>
                  </a:lnTo>
                  <a:lnTo>
                    <a:pt x="3382459" y="9398"/>
                  </a:lnTo>
                  <a:cubicBezTo>
                    <a:pt x="1863508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2512819" y="199898"/>
                  </a:lnTo>
                  <a:lnTo>
                    <a:pt x="11469259" y="199898"/>
                  </a:lnTo>
                  <a:lnTo>
                    <a:pt x="22336263" y="199898"/>
                  </a:lnTo>
                  <a:lnTo>
                    <a:pt x="31732587" y="199898"/>
                  </a:lnTo>
                  <a:cubicBezTo>
                    <a:pt x="33251536" y="199898"/>
                    <a:pt x="34533114" y="209296"/>
                    <a:pt x="34780764" y="199898"/>
                  </a:cubicBezTo>
                  <a:cubicBezTo>
                    <a:pt x="34784320" y="199771"/>
                    <a:pt x="34787749" y="199898"/>
                    <a:pt x="34791306" y="199898"/>
                  </a:cubicBezTo>
                  <a:cubicBezTo>
                    <a:pt x="34913859" y="199898"/>
                    <a:pt x="34914114" y="9398"/>
                    <a:pt x="34791306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02856" y="2813459"/>
            <a:ext cx="2209626" cy="291378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26572" y="2927459"/>
            <a:ext cx="2202299" cy="268578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60409" y="2581297"/>
            <a:ext cx="2254436" cy="3182644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2460941" y="3523625"/>
            <a:ext cx="1493456" cy="1493456"/>
          </a:xfrm>
          <a:custGeom>
            <a:avLst/>
            <a:gdLst/>
            <a:ahLst/>
            <a:cxnLst/>
            <a:rect r="r" b="b" t="t" l="l"/>
            <a:pathLst>
              <a:path h="1493456" w="1493456">
                <a:moveTo>
                  <a:pt x="0" y="0"/>
                </a:moveTo>
                <a:lnTo>
                  <a:pt x="1493457" y="0"/>
                </a:lnTo>
                <a:lnTo>
                  <a:pt x="1493457" y="1493456"/>
                </a:lnTo>
                <a:lnTo>
                  <a:pt x="0" y="1493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80995" y="3523625"/>
            <a:ext cx="1493456" cy="1493456"/>
          </a:xfrm>
          <a:custGeom>
            <a:avLst/>
            <a:gdLst/>
            <a:ahLst/>
            <a:cxnLst/>
            <a:rect r="r" b="b" t="t" l="l"/>
            <a:pathLst>
              <a:path h="1493456" w="1493456">
                <a:moveTo>
                  <a:pt x="0" y="0"/>
                </a:moveTo>
                <a:lnTo>
                  <a:pt x="1493456" y="0"/>
                </a:lnTo>
                <a:lnTo>
                  <a:pt x="1493456" y="1493456"/>
                </a:lnTo>
                <a:lnTo>
                  <a:pt x="0" y="1493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40898" y="3425890"/>
            <a:ext cx="1493456" cy="1493456"/>
          </a:xfrm>
          <a:custGeom>
            <a:avLst/>
            <a:gdLst/>
            <a:ahLst/>
            <a:cxnLst/>
            <a:rect r="r" b="b" t="t" l="l"/>
            <a:pathLst>
              <a:path h="1493456" w="1493456">
                <a:moveTo>
                  <a:pt x="0" y="0"/>
                </a:moveTo>
                <a:lnTo>
                  <a:pt x="1493456" y="0"/>
                </a:lnTo>
                <a:lnTo>
                  <a:pt x="1493456" y="1493456"/>
                </a:lnTo>
                <a:lnTo>
                  <a:pt x="0" y="1493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29126" y="2990654"/>
            <a:ext cx="2513021" cy="2363930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10338908" y="3425890"/>
            <a:ext cx="1493456" cy="1493456"/>
          </a:xfrm>
          <a:custGeom>
            <a:avLst/>
            <a:gdLst/>
            <a:ahLst/>
            <a:cxnLst/>
            <a:rect r="r" b="b" t="t" l="l"/>
            <a:pathLst>
              <a:path h="1493456" w="1493456">
                <a:moveTo>
                  <a:pt x="0" y="0"/>
                </a:moveTo>
                <a:lnTo>
                  <a:pt x="1493457" y="0"/>
                </a:lnTo>
                <a:lnTo>
                  <a:pt x="1493457" y="1493456"/>
                </a:lnTo>
                <a:lnTo>
                  <a:pt x="0" y="1493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18139" y="3284838"/>
            <a:ext cx="1775560" cy="1775560"/>
          </a:xfrm>
          <a:custGeom>
            <a:avLst/>
            <a:gdLst/>
            <a:ahLst/>
            <a:cxnLst/>
            <a:rect r="r" b="b" t="t" l="l"/>
            <a:pathLst>
              <a:path h="1775560" w="1775560">
                <a:moveTo>
                  <a:pt x="0" y="0"/>
                </a:moveTo>
                <a:lnTo>
                  <a:pt x="1775560" y="0"/>
                </a:lnTo>
                <a:lnTo>
                  <a:pt x="1775560" y="1775560"/>
                </a:lnTo>
                <a:lnTo>
                  <a:pt x="0" y="17755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327833" y="3454388"/>
            <a:ext cx="1599780" cy="1599780"/>
          </a:xfrm>
          <a:custGeom>
            <a:avLst/>
            <a:gdLst/>
            <a:ahLst/>
            <a:cxnLst/>
            <a:rect r="r" b="b" t="t" l="l"/>
            <a:pathLst>
              <a:path h="1599780" w="1599780">
                <a:moveTo>
                  <a:pt x="0" y="0"/>
                </a:moveTo>
                <a:lnTo>
                  <a:pt x="1599780" y="0"/>
                </a:lnTo>
                <a:lnTo>
                  <a:pt x="1599780" y="1599780"/>
                </a:lnTo>
                <a:lnTo>
                  <a:pt x="0" y="1599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125629" y="3284838"/>
            <a:ext cx="1721461" cy="1721461"/>
          </a:xfrm>
          <a:custGeom>
            <a:avLst/>
            <a:gdLst/>
            <a:ahLst/>
            <a:cxnLst/>
            <a:rect r="r" b="b" t="t" l="l"/>
            <a:pathLst>
              <a:path h="1721461" w="1721461">
                <a:moveTo>
                  <a:pt x="0" y="0"/>
                </a:moveTo>
                <a:lnTo>
                  <a:pt x="1721461" y="0"/>
                </a:lnTo>
                <a:lnTo>
                  <a:pt x="1721461" y="1721462"/>
                </a:lnTo>
                <a:lnTo>
                  <a:pt x="0" y="17214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rot="-5400000">
            <a:off x="8770098" y="-2997922"/>
            <a:ext cx="669418" cy="10200310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TextBox 23" id="23"/>
          <p:cNvSpPr txBox="true"/>
          <p:nvPr/>
        </p:nvSpPr>
        <p:spPr>
          <a:xfrm rot="0">
            <a:off x="4292003" y="1839130"/>
            <a:ext cx="970399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13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OPERACIÓN Y ESTADO DE LA CELDA DE MANUFACTURA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44207" y="981075"/>
            <a:ext cx="10799586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6"/>
              </a:lnSpc>
              <a:spcBef>
                <a:spcPct val="0"/>
              </a:spcBef>
            </a:pPr>
            <a:r>
              <a:rPr lang="en-US" b="true" sz="3600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DIFICULTADES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93672" y="6863269"/>
            <a:ext cx="3868561" cy="1634250"/>
            <a:chOff x="0" y="0"/>
            <a:chExt cx="5158081" cy="2179000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702625"/>
              <a:ext cx="5158081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0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Daño de las baterías del torno y error en la comunicación.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31397"/>
              <a:ext cx="5158081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b="true" sz="2600" spc="10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TORNO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236246" y="6863269"/>
            <a:ext cx="3868561" cy="1253250"/>
            <a:chOff x="0" y="0"/>
            <a:chExt cx="5158081" cy="167100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702625"/>
              <a:ext cx="5158081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Daños del Driver.</a:t>
              </a:r>
            </a:p>
            <a:p>
              <a:pPr algn="l" marL="431800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Correas desgastadas.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31397"/>
              <a:ext cx="5158081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b="true" sz="2600" spc="10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ASRS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171639" y="6825169"/>
            <a:ext cx="3868561" cy="1672350"/>
            <a:chOff x="0" y="0"/>
            <a:chExt cx="5158081" cy="222980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1261425"/>
              <a:ext cx="5158081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Correas sueltas y desgastadas.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-31397"/>
              <a:ext cx="5158081" cy="1106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b="true" sz="2600" spc="10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BANDA TRANSPORTADORA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116399" y="6863269"/>
            <a:ext cx="3868561" cy="1253250"/>
            <a:chOff x="0" y="0"/>
            <a:chExt cx="5158081" cy="1671000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702625"/>
              <a:ext cx="5158081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sz="2000" spc="1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Daño en el funcionamiento CNC Fresado.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-31397"/>
              <a:ext cx="5158081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b="true" sz="2600" spc="10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CNC FRESADO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17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2319127" y="3393547"/>
            <a:ext cx="1721461" cy="1721461"/>
          </a:xfrm>
          <a:custGeom>
            <a:avLst/>
            <a:gdLst/>
            <a:ahLst/>
            <a:cxnLst/>
            <a:rect r="r" b="b" t="t" l="l"/>
            <a:pathLst>
              <a:path h="1721461" w="1721461">
                <a:moveTo>
                  <a:pt x="0" y="0"/>
                </a:moveTo>
                <a:lnTo>
                  <a:pt x="1721461" y="0"/>
                </a:lnTo>
                <a:lnTo>
                  <a:pt x="1721461" y="1721461"/>
                </a:lnTo>
                <a:lnTo>
                  <a:pt x="0" y="17214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8862992" y="-5000281"/>
            <a:ext cx="1297760" cy="1492669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16909" y="1814186"/>
            <a:ext cx="1463230" cy="1300219"/>
            <a:chOff x="0" y="0"/>
            <a:chExt cx="1950973" cy="17336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0973" cy="1733625"/>
            </a:xfrm>
            <a:custGeom>
              <a:avLst/>
              <a:gdLst/>
              <a:ahLst/>
              <a:cxnLst/>
              <a:rect r="r" b="b" t="t" l="l"/>
              <a:pathLst>
                <a:path h="1733625" w="1950973">
                  <a:moveTo>
                    <a:pt x="0" y="0"/>
                  </a:moveTo>
                  <a:lnTo>
                    <a:pt x="1950973" y="0"/>
                  </a:lnTo>
                  <a:lnTo>
                    <a:pt x="1950973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53507" y="461166"/>
              <a:ext cx="1443960" cy="763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01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8872767" y="-1835158"/>
            <a:ext cx="1274081" cy="14930823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7" id="7"/>
          <p:cNvGrpSpPr/>
          <p:nvPr/>
        </p:nvGrpSpPr>
        <p:grpSpPr>
          <a:xfrm rot="0">
            <a:off x="1312781" y="4967075"/>
            <a:ext cx="1463230" cy="1300219"/>
            <a:chOff x="0" y="0"/>
            <a:chExt cx="1950973" cy="17336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973" cy="1733625"/>
            </a:xfrm>
            <a:custGeom>
              <a:avLst/>
              <a:gdLst/>
              <a:ahLst/>
              <a:cxnLst/>
              <a:rect r="r" b="b" t="t" l="l"/>
              <a:pathLst>
                <a:path h="1733625" w="1950973">
                  <a:moveTo>
                    <a:pt x="0" y="0"/>
                  </a:moveTo>
                  <a:lnTo>
                    <a:pt x="1950973" y="0"/>
                  </a:lnTo>
                  <a:lnTo>
                    <a:pt x="1950973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53507" y="461166"/>
              <a:ext cx="1443960" cy="763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03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-5400000">
            <a:off x="8918789" y="-3378649"/>
            <a:ext cx="1274081" cy="14838779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316909" y="3390631"/>
            <a:ext cx="1463230" cy="1300219"/>
            <a:chOff x="0" y="0"/>
            <a:chExt cx="1950973" cy="17336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0973" cy="1733625"/>
            </a:xfrm>
            <a:custGeom>
              <a:avLst/>
              <a:gdLst/>
              <a:ahLst/>
              <a:cxnLst/>
              <a:rect r="r" b="b" t="t" l="l"/>
              <a:pathLst>
                <a:path h="1733625" w="1950973">
                  <a:moveTo>
                    <a:pt x="0" y="0"/>
                  </a:moveTo>
                  <a:lnTo>
                    <a:pt x="1950973" y="0"/>
                  </a:lnTo>
                  <a:lnTo>
                    <a:pt x="1950973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53507" y="461166"/>
              <a:ext cx="1443960" cy="763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02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-5400000">
            <a:off x="8872767" y="-258714"/>
            <a:ext cx="1274081" cy="14930823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1312781" y="6543519"/>
            <a:ext cx="1463230" cy="1300219"/>
            <a:chOff x="0" y="0"/>
            <a:chExt cx="1950973" cy="17336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0973" cy="1733625"/>
            </a:xfrm>
            <a:custGeom>
              <a:avLst/>
              <a:gdLst/>
              <a:ahLst/>
              <a:cxnLst/>
              <a:rect r="r" b="b" t="t" l="l"/>
              <a:pathLst>
                <a:path h="1733625" w="1950973">
                  <a:moveTo>
                    <a:pt x="0" y="0"/>
                  </a:moveTo>
                  <a:lnTo>
                    <a:pt x="1950973" y="0"/>
                  </a:lnTo>
                  <a:lnTo>
                    <a:pt x="1950973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53507" y="461166"/>
              <a:ext cx="1443960" cy="763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04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911289" y="2053492"/>
            <a:ext cx="906393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El sistema podrá ser parametrizado para posibles aplicaciones en otras celdas de manufacturas 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flexibles.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65267" y="3631165"/>
            <a:ext cx="906393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El sistema de información deberá contar con una base de datos adaptable para incluir futuros 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cambios en la topología de la planta.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11289" y="5227017"/>
            <a:ext cx="906393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El sistema de información deberá implementar una interfaz de usuario que facilite el control 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de la celda de manufactura.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19245" y="6797122"/>
            <a:ext cx="915597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El sistema de información deberá de implementar un software de control encargado de la 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ejecución automática de la celda de manufactura.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2780139" y="4040740"/>
            <a:ext cx="2025543" cy="0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2776011" y="7193628"/>
            <a:ext cx="3487860" cy="0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2626531" y="5617184"/>
            <a:ext cx="2810136" cy="5980"/>
          </a:xfrm>
          <a:prstGeom prst="line">
            <a:avLst/>
          </a:prstGeom>
          <a:ln cap="flat" w="38100">
            <a:solidFill>
              <a:srgbClr val="37C9E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>
            <a:off x="2780139" y="2464296"/>
            <a:ext cx="1339486" cy="0"/>
          </a:xfrm>
          <a:prstGeom prst="line">
            <a:avLst/>
          </a:prstGeom>
          <a:ln cap="flat" w="38100">
            <a:solidFill>
              <a:srgbClr val="86EAE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6" id="26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08649"/>
            <a:ext cx="494696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b="true" sz="3999" spc="239">
                <a:solidFill>
                  <a:srgbClr val="191919"/>
                </a:solidFill>
                <a:latin typeface="Aileron Heavy Bold"/>
                <a:ea typeface="Aileron Heavy Bold"/>
                <a:cs typeface="Aileron Heavy Bold"/>
                <a:sym typeface="Aileron Heavy Bold"/>
              </a:rPr>
              <a:t>REQUISITOS</a:t>
            </a:r>
          </a:p>
        </p:txBody>
      </p:sp>
      <p:sp>
        <p:nvSpPr>
          <p:cNvPr name="AutoShape 28" id="28"/>
          <p:cNvSpPr/>
          <p:nvPr/>
        </p:nvSpPr>
        <p:spPr>
          <a:xfrm rot="-5400000">
            <a:off x="8872767" y="1289155"/>
            <a:ext cx="1274081" cy="14930823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29" id="29"/>
          <p:cNvGrpSpPr/>
          <p:nvPr/>
        </p:nvGrpSpPr>
        <p:grpSpPr>
          <a:xfrm rot="0">
            <a:off x="1312781" y="8091388"/>
            <a:ext cx="1463230" cy="1300219"/>
            <a:chOff x="0" y="0"/>
            <a:chExt cx="1950973" cy="17336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50973" cy="1733625"/>
            </a:xfrm>
            <a:custGeom>
              <a:avLst/>
              <a:gdLst/>
              <a:ahLst/>
              <a:cxnLst/>
              <a:rect r="r" b="b" t="t" l="l"/>
              <a:pathLst>
                <a:path h="1733625" w="1950973">
                  <a:moveTo>
                    <a:pt x="0" y="0"/>
                  </a:moveTo>
                  <a:lnTo>
                    <a:pt x="1950973" y="0"/>
                  </a:lnTo>
                  <a:lnTo>
                    <a:pt x="1950973" y="1733625"/>
                  </a:lnTo>
                  <a:lnTo>
                    <a:pt x="0" y="1733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6268" r="0" b="-6268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253507" y="461166"/>
              <a:ext cx="1443960" cy="763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05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819245" y="8141422"/>
            <a:ext cx="915597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El sistema de información deberá calcular y publicar los indicadores de Eficacia General del 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Equipo, Tiempos de Operación, Tiempos de Inactividad y Número de productos producidos.</a:t>
            </a:r>
          </a:p>
        </p:txBody>
      </p:sp>
      <p:sp>
        <p:nvSpPr>
          <p:cNvPr name="AutoShape 33" id="33"/>
          <p:cNvSpPr/>
          <p:nvPr/>
        </p:nvSpPr>
        <p:spPr>
          <a:xfrm>
            <a:off x="2776011" y="8741497"/>
            <a:ext cx="4523259" cy="0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2864816" cy="1091228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31677" y="1329858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Diseñar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01588" y="1295313"/>
            <a:ext cx="519902" cy="519902"/>
          </a:xfrm>
          <a:custGeom>
            <a:avLst/>
            <a:gdLst/>
            <a:ahLst/>
            <a:cxnLst/>
            <a:rect r="r" b="b" t="t" l="l"/>
            <a:pathLst>
              <a:path h="519902" w="519902">
                <a:moveTo>
                  <a:pt x="0" y="0"/>
                </a:moveTo>
                <a:lnTo>
                  <a:pt x="519901" y="0"/>
                </a:lnTo>
                <a:lnTo>
                  <a:pt x="519901" y="519902"/>
                </a:lnTo>
                <a:lnTo>
                  <a:pt x="0" y="51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5732358" y="5978619"/>
            <a:ext cx="2299246" cy="40565"/>
            <a:chOff x="0" y="0"/>
            <a:chExt cx="34882110" cy="63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6002" y="212852"/>
              <a:ext cx="34914114" cy="209296"/>
            </a:xfrm>
            <a:custGeom>
              <a:avLst/>
              <a:gdLst/>
              <a:ahLst/>
              <a:cxnLst/>
              <a:rect r="r" b="b" t="t" l="l"/>
              <a:pathLst>
                <a:path h="209296" w="34914114">
                  <a:moveTo>
                    <a:pt x="34791306" y="9398"/>
                  </a:moveTo>
                  <a:lnTo>
                    <a:pt x="32602224" y="9398"/>
                  </a:lnTo>
                  <a:lnTo>
                    <a:pt x="23645786" y="9398"/>
                  </a:lnTo>
                  <a:lnTo>
                    <a:pt x="12778781" y="9398"/>
                  </a:lnTo>
                  <a:lnTo>
                    <a:pt x="3382459" y="9398"/>
                  </a:lnTo>
                  <a:cubicBezTo>
                    <a:pt x="1863508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2512819" y="199898"/>
                  </a:lnTo>
                  <a:lnTo>
                    <a:pt x="11469259" y="199898"/>
                  </a:lnTo>
                  <a:lnTo>
                    <a:pt x="22336263" y="199898"/>
                  </a:lnTo>
                  <a:lnTo>
                    <a:pt x="31732587" y="199898"/>
                  </a:lnTo>
                  <a:cubicBezTo>
                    <a:pt x="33251536" y="199898"/>
                    <a:pt x="34533114" y="209296"/>
                    <a:pt x="34780764" y="199898"/>
                  </a:cubicBezTo>
                  <a:cubicBezTo>
                    <a:pt x="34784320" y="199771"/>
                    <a:pt x="34787749" y="199898"/>
                    <a:pt x="34791306" y="199898"/>
                  </a:cubicBezTo>
                  <a:cubicBezTo>
                    <a:pt x="34913859" y="199898"/>
                    <a:pt x="34914114" y="9398"/>
                    <a:pt x="34791306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223189" y="3081051"/>
            <a:ext cx="3320049" cy="2853168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8D6F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78184" y="3214250"/>
            <a:ext cx="3010059" cy="2586769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607855" y="5968379"/>
            <a:ext cx="2299246" cy="40565"/>
            <a:chOff x="0" y="0"/>
            <a:chExt cx="34882110" cy="635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6002" y="212852"/>
              <a:ext cx="34914114" cy="209296"/>
            </a:xfrm>
            <a:custGeom>
              <a:avLst/>
              <a:gdLst/>
              <a:ahLst/>
              <a:cxnLst/>
              <a:rect r="r" b="b" t="t" l="l"/>
              <a:pathLst>
                <a:path h="209296" w="34914114">
                  <a:moveTo>
                    <a:pt x="34791306" y="9398"/>
                  </a:moveTo>
                  <a:lnTo>
                    <a:pt x="32602224" y="9398"/>
                  </a:lnTo>
                  <a:lnTo>
                    <a:pt x="23645786" y="9398"/>
                  </a:lnTo>
                  <a:lnTo>
                    <a:pt x="12778781" y="9398"/>
                  </a:lnTo>
                  <a:lnTo>
                    <a:pt x="3382459" y="9398"/>
                  </a:lnTo>
                  <a:cubicBezTo>
                    <a:pt x="1863508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2512819" y="199898"/>
                  </a:lnTo>
                  <a:lnTo>
                    <a:pt x="11469259" y="199898"/>
                  </a:lnTo>
                  <a:lnTo>
                    <a:pt x="22336263" y="199898"/>
                  </a:lnTo>
                  <a:lnTo>
                    <a:pt x="31732587" y="199898"/>
                  </a:lnTo>
                  <a:cubicBezTo>
                    <a:pt x="33251536" y="199898"/>
                    <a:pt x="34533114" y="209296"/>
                    <a:pt x="34780764" y="199898"/>
                  </a:cubicBezTo>
                  <a:cubicBezTo>
                    <a:pt x="34784320" y="199771"/>
                    <a:pt x="34787749" y="199898"/>
                    <a:pt x="34791306" y="199898"/>
                  </a:cubicBezTo>
                  <a:cubicBezTo>
                    <a:pt x="34913859" y="199898"/>
                    <a:pt x="34914114" y="9398"/>
                    <a:pt x="34791306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70253" y="3070812"/>
            <a:ext cx="3320049" cy="2853168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7385" y="3193771"/>
            <a:ext cx="3010059" cy="2586769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35634" y="4121562"/>
            <a:ext cx="2193562" cy="731187"/>
          </a:xfrm>
          <a:custGeom>
            <a:avLst/>
            <a:gdLst/>
            <a:ahLst/>
            <a:cxnLst/>
            <a:rect r="r" b="b" t="t" l="l"/>
            <a:pathLst>
              <a:path h="731187" w="2193562">
                <a:moveTo>
                  <a:pt x="0" y="0"/>
                </a:moveTo>
                <a:lnTo>
                  <a:pt x="2193562" y="0"/>
                </a:lnTo>
                <a:lnTo>
                  <a:pt x="2193562" y="731187"/>
                </a:lnTo>
                <a:lnTo>
                  <a:pt x="0" y="731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5400000">
            <a:off x="14345780" y="5992329"/>
            <a:ext cx="2299246" cy="40565"/>
            <a:chOff x="0" y="0"/>
            <a:chExt cx="34882110" cy="635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16002" y="212852"/>
              <a:ext cx="34914114" cy="209296"/>
            </a:xfrm>
            <a:custGeom>
              <a:avLst/>
              <a:gdLst/>
              <a:ahLst/>
              <a:cxnLst/>
              <a:rect r="r" b="b" t="t" l="l"/>
              <a:pathLst>
                <a:path h="209296" w="34914114">
                  <a:moveTo>
                    <a:pt x="34791306" y="9398"/>
                  </a:moveTo>
                  <a:lnTo>
                    <a:pt x="32602224" y="9398"/>
                  </a:lnTo>
                  <a:lnTo>
                    <a:pt x="23645786" y="9398"/>
                  </a:lnTo>
                  <a:lnTo>
                    <a:pt x="12778781" y="9398"/>
                  </a:lnTo>
                  <a:lnTo>
                    <a:pt x="3382459" y="9398"/>
                  </a:lnTo>
                  <a:cubicBezTo>
                    <a:pt x="1863508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2512819" y="199898"/>
                  </a:lnTo>
                  <a:lnTo>
                    <a:pt x="11469259" y="199898"/>
                  </a:lnTo>
                  <a:lnTo>
                    <a:pt x="22336263" y="199898"/>
                  </a:lnTo>
                  <a:lnTo>
                    <a:pt x="31732587" y="199898"/>
                  </a:lnTo>
                  <a:cubicBezTo>
                    <a:pt x="33251536" y="199898"/>
                    <a:pt x="34533114" y="209296"/>
                    <a:pt x="34780764" y="199898"/>
                  </a:cubicBezTo>
                  <a:cubicBezTo>
                    <a:pt x="34784320" y="199771"/>
                    <a:pt x="34787749" y="199898"/>
                    <a:pt x="34791306" y="199898"/>
                  </a:cubicBezTo>
                  <a:cubicBezTo>
                    <a:pt x="34913859" y="199898"/>
                    <a:pt x="34914114" y="9398"/>
                    <a:pt x="34791306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764969" y="3070812"/>
            <a:ext cx="3320049" cy="2853168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133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919964" y="3214250"/>
            <a:ext cx="3010059" cy="2586769"/>
            <a:chOff x="0" y="0"/>
            <a:chExt cx="812800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4479581" y="3618482"/>
            <a:ext cx="1947975" cy="1757827"/>
          </a:xfrm>
          <a:custGeom>
            <a:avLst/>
            <a:gdLst/>
            <a:ahLst/>
            <a:cxnLst/>
            <a:rect r="r" b="b" t="t" l="l"/>
            <a:pathLst>
              <a:path h="1757827" w="1947975">
                <a:moveTo>
                  <a:pt x="0" y="0"/>
                </a:moveTo>
                <a:lnTo>
                  <a:pt x="1947975" y="0"/>
                </a:lnTo>
                <a:lnTo>
                  <a:pt x="1947975" y="1757827"/>
                </a:lnTo>
                <a:lnTo>
                  <a:pt x="0" y="1757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3237" t="0" r="-305276" b="-3838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679606" y="3929942"/>
            <a:ext cx="2445316" cy="1134907"/>
          </a:xfrm>
          <a:custGeom>
            <a:avLst/>
            <a:gdLst/>
            <a:ahLst/>
            <a:cxnLst/>
            <a:rect r="r" b="b" t="t" l="l"/>
            <a:pathLst>
              <a:path h="1134907" w="2445316">
                <a:moveTo>
                  <a:pt x="0" y="0"/>
                </a:moveTo>
                <a:lnTo>
                  <a:pt x="2445316" y="0"/>
                </a:lnTo>
                <a:lnTo>
                  <a:pt x="2445316" y="1134907"/>
                </a:lnTo>
                <a:lnTo>
                  <a:pt x="0" y="1134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0369" t="-62873" r="-38451" b="-66993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4087928" y="1206966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HERRAMIENTAS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19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74694" y="7402479"/>
            <a:ext cx="3868561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SISTEMA DE CONTROL</a:t>
            </a:r>
          </a:p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INTERFAZ GRÁFICA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967983" y="7427578"/>
            <a:ext cx="3868561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DASHBOARD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3197" y="7402479"/>
            <a:ext cx="3868561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BASE DE DATOS GRAFOS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81405" y="7412719"/>
            <a:ext cx="3868561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ENTORNO DE SIMULACIÓN</a:t>
            </a:r>
          </a:p>
        </p:txBody>
      </p:sp>
      <p:grpSp>
        <p:nvGrpSpPr>
          <p:cNvPr name="Group 41" id="41"/>
          <p:cNvGrpSpPr/>
          <p:nvPr/>
        </p:nvGrpSpPr>
        <p:grpSpPr>
          <a:xfrm rot="5400000">
            <a:off x="10079634" y="5760258"/>
            <a:ext cx="2299246" cy="40565"/>
            <a:chOff x="0" y="0"/>
            <a:chExt cx="34882110" cy="635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-16002" y="212852"/>
              <a:ext cx="34914114" cy="209296"/>
            </a:xfrm>
            <a:custGeom>
              <a:avLst/>
              <a:gdLst/>
              <a:ahLst/>
              <a:cxnLst/>
              <a:rect r="r" b="b" t="t" l="l"/>
              <a:pathLst>
                <a:path h="209296" w="34914114">
                  <a:moveTo>
                    <a:pt x="34791306" y="9398"/>
                  </a:moveTo>
                  <a:lnTo>
                    <a:pt x="32602224" y="9398"/>
                  </a:lnTo>
                  <a:lnTo>
                    <a:pt x="23645786" y="9398"/>
                  </a:lnTo>
                  <a:lnTo>
                    <a:pt x="12778781" y="9398"/>
                  </a:lnTo>
                  <a:lnTo>
                    <a:pt x="3382459" y="9398"/>
                  </a:lnTo>
                  <a:cubicBezTo>
                    <a:pt x="1863508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2512819" y="199898"/>
                  </a:lnTo>
                  <a:lnTo>
                    <a:pt x="11469259" y="199898"/>
                  </a:lnTo>
                  <a:lnTo>
                    <a:pt x="22336263" y="199898"/>
                  </a:lnTo>
                  <a:lnTo>
                    <a:pt x="31732587" y="199898"/>
                  </a:lnTo>
                  <a:cubicBezTo>
                    <a:pt x="33251536" y="199898"/>
                    <a:pt x="34533114" y="209296"/>
                    <a:pt x="34780764" y="199898"/>
                  </a:cubicBezTo>
                  <a:cubicBezTo>
                    <a:pt x="34784320" y="199771"/>
                    <a:pt x="34787749" y="199898"/>
                    <a:pt x="34791306" y="199898"/>
                  </a:cubicBezTo>
                  <a:cubicBezTo>
                    <a:pt x="34913859" y="199898"/>
                    <a:pt x="34914114" y="9398"/>
                    <a:pt x="34791306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9548950" y="3070812"/>
            <a:ext cx="3320049" cy="2853168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703945" y="3204011"/>
            <a:ext cx="3010059" cy="2586769"/>
            <a:chOff x="0" y="0"/>
            <a:chExt cx="812800" cy="6985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0420389" y="3708810"/>
            <a:ext cx="1577171" cy="1577171"/>
          </a:xfrm>
          <a:custGeom>
            <a:avLst/>
            <a:gdLst/>
            <a:ahLst/>
            <a:cxnLst/>
            <a:rect r="r" b="b" t="t" l="l"/>
            <a:pathLst>
              <a:path h="1577171" w="1577171">
                <a:moveTo>
                  <a:pt x="0" y="0"/>
                </a:moveTo>
                <a:lnTo>
                  <a:pt x="1577171" y="0"/>
                </a:lnTo>
                <a:lnTo>
                  <a:pt x="1577171" y="1577171"/>
                </a:lnTo>
                <a:lnTo>
                  <a:pt x="0" y="15771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1113" y="4450968"/>
            <a:ext cx="3565862" cy="128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8"/>
              </a:lnSpc>
              <a:spcBef>
                <a:spcPct val="0"/>
              </a:spcBef>
            </a:pPr>
            <a:r>
              <a:rPr lang="en-US" sz="7899" spc="236">
                <a:solidFill>
                  <a:srgbClr val="191919"/>
                </a:solidFill>
                <a:latin typeface="Fira Sans Light Bold"/>
                <a:ea typeface="Fira Sans Light Bold"/>
                <a:cs typeface="Fira Sans Light Bold"/>
                <a:sym typeface="Fira Sans Light Bold"/>
              </a:rPr>
              <a:t>Agenda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6494574" y="972022"/>
            <a:ext cx="10764726" cy="1644902"/>
          </a:xfrm>
          <a:prstGeom prst="rect">
            <a:avLst/>
          </a:prstGeom>
          <a:solidFill>
            <a:srgbClr val="86EAE9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6494574" y="4318505"/>
            <a:ext cx="10764726" cy="1644902"/>
          </a:xfrm>
          <a:prstGeom prst="rect">
            <a:avLst/>
          </a:prstGeom>
          <a:solidFill>
            <a:srgbClr val="37C9EF">
              <a:alpha val="29804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6494574" y="2645263"/>
            <a:ext cx="10764726" cy="1644902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12642942" y="3027115"/>
            <a:ext cx="4142724" cy="70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Objetivo General</a:t>
            </a:r>
          </a:p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Objetivos Específicos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6494574" y="972022"/>
            <a:ext cx="4777276" cy="1644902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8031972" y="1361657"/>
            <a:ext cx="3235874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PLANTEAMIENTO DEL PROBLEMA</a:t>
            </a:r>
          </a:p>
        </p:txBody>
      </p:sp>
      <p:grpSp>
        <p:nvGrpSpPr>
          <p:cNvPr name="Group 9" id="9"/>
          <p:cNvGrpSpPr/>
          <p:nvPr/>
        </p:nvGrpSpPr>
        <p:grpSpPr>
          <a:xfrm rot="-8100000">
            <a:off x="10685819" y="1213378"/>
            <a:ext cx="1164053" cy="1162190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642942" y="4388688"/>
            <a:ext cx="4142724" cy="1431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Concebir</a:t>
            </a:r>
          </a:p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Diseñar</a:t>
            </a:r>
          </a:p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Implementar</a:t>
            </a:r>
          </a:p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6494574" y="2645263"/>
            <a:ext cx="4777276" cy="1644902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name="Group 13" id="13"/>
          <p:cNvGrpSpPr/>
          <p:nvPr/>
        </p:nvGrpSpPr>
        <p:grpSpPr>
          <a:xfrm rot="-8100000">
            <a:off x="10685819" y="2886619"/>
            <a:ext cx="1164053" cy="1162190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642942" y="1157141"/>
            <a:ext cx="4142724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608" indent="-207804" lvl="1">
              <a:lnSpc>
                <a:spcPts val="3080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Palabras claves</a:t>
            </a:r>
          </a:p>
          <a:p>
            <a:pPr algn="l" marL="415608" indent="-207804" lvl="1">
              <a:lnSpc>
                <a:spcPts val="3080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Problema</a:t>
            </a:r>
          </a:p>
          <a:p>
            <a:pPr algn="l" marL="415608" indent="-207804" lvl="1">
              <a:lnSpc>
                <a:spcPts val="3080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Justificación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6494574" y="4318505"/>
            <a:ext cx="4777276" cy="1644902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name="Group 17" id="17"/>
          <p:cNvGrpSpPr/>
          <p:nvPr/>
        </p:nvGrpSpPr>
        <p:grpSpPr>
          <a:xfrm rot="-8100000">
            <a:off x="10685819" y="4559861"/>
            <a:ext cx="1164053" cy="1162190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name="AutoShape 19" id="19"/>
          <p:cNvSpPr/>
          <p:nvPr/>
        </p:nvSpPr>
        <p:spPr>
          <a:xfrm rot="0">
            <a:off x="6494574" y="5991746"/>
            <a:ext cx="10764726" cy="1644902"/>
          </a:xfrm>
          <a:prstGeom prst="rect">
            <a:avLst/>
          </a:prstGeom>
          <a:solidFill>
            <a:srgbClr val="2C92D5">
              <a:alpha val="29804"/>
            </a:srgbClr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12642942" y="6431768"/>
            <a:ext cx="4142724" cy="70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Pruebas</a:t>
            </a:r>
          </a:p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Resultados</a:t>
            </a:r>
          </a:p>
        </p:txBody>
      </p:sp>
      <p:sp>
        <p:nvSpPr>
          <p:cNvPr name="AutoShape 21" id="21"/>
          <p:cNvSpPr/>
          <p:nvPr/>
        </p:nvSpPr>
        <p:spPr>
          <a:xfrm rot="0">
            <a:off x="6494574" y="5991746"/>
            <a:ext cx="4777276" cy="1644902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name="Group 22" id="22"/>
          <p:cNvGrpSpPr/>
          <p:nvPr/>
        </p:nvGrpSpPr>
        <p:grpSpPr>
          <a:xfrm rot="-8100000">
            <a:off x="10685819" y="6233102"/>
            <a:ext cx="1164053" cy="1162190"/>
            <a:chOff x="0" y="0"/>
            <a:chExt cx="6350000" cy="63398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name="AutoShape 24" id="24"/>
          <p:cNvSpPr/>
          <p:nvPr/>
        </p:nvSpPr>
        <p:spPr>
          <a:xfrm rot="0">
            <a:off x="6494574" y="7670075"/>
            <a:ext cx="10764726" cy="1644902"/>
          </a:xfrm>
          <a:prstGeom prst="rect">
            <a:avLst/>
          </a:prstGeom>
          <a:solidFill>
            <a:srgbClr val="13538A">
              <a:alpha val="29804"/>
            </a:srgbClr>
          </a:solidFill>
        </p:spPr>
      </p:sp>
      <p:sp>
        <p:nvSpPr>
          <p:cNvPr name="TextBox 25" id="25"/>
          <p:cNvSpPr txBox="true"/>
          <p:nvPr/>
        </p:nvSpPr>
        <p:spPr>
          <a:xfrm rot="0">
            <a:off x="12642942" y="7929123"/>
            <a:ext cx="4142724" cy="106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Conclusiones</a:t>
            </a:r>
          </a:p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Trabajos Futuros</a:t>
            </a:r>
          </a:p>
          <a:p>
            <a:pPr algn="l" marL="415608" indent="-207804" lvl="1">
              <a:lnSpc>
                <a:spcPts val="2887"/>
              </a:lnSpc>
              <a:buFont typeface="Arial"/>
              <a:buChar char="•"/>
            </a:pPr>
            <a:r>
              <a:rPr lang="en-US" sz="1925" spc="96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Referencias</a:t>
            </a:r>
          </a:p>
        </p:txBody>
      </p:sp>
      <p:sp>
        <p:nvSpPr>
          <p:cNvPr name="AutoShape 26" id="26"/>
          <p:cNvSpPr/>
          <p:nvPr/>
        </p:nvSpPr>
        <p:spPr>
          <a:xfrm rot="0">
            <a:off x="6494574" y="7670075"/>
            <a:ext cx="4777276" cy="1644902"/>
          </a:xfrm>
          <a:prstGeom prst="rect">
            <a:avLst/>
          </a:prstGeom>
          <a:solidFill>
            <a:srgbClr val="13538A"/>
          </a:solidFill>
        </p:spPr>
      </p:sp>
      <p:grpSp>
        <p:nvGrpSpPr>
          <p:cNvPr name="Group 27" id="27"/>
          <p:cNvGrpSpPr/>
          <p:nvPr/>
        </p:nvGrpSpPr>
        <p:grpSpPr>
          <a:xfrm rot="-8100000">
            <a:off x="10685819" y="7911431"/>
            <a:ext cx="1164053" cy="1162190"/>
            <a:chOff x="0" y="0"/>
            <a:chExt cx="6350000" cy="63398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6920334" y="1024848"/>
            <a:ext cx="783092" cy="1539250"/>
            <a:chOff x="0" y="0"/>
            <a:chExt cx="1044123" cy="205233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4123" cy="2052334"/>
            </a:xfrm>
            <a:custGeom>
              <a:avLst/>
              <a:gdLst/>
              <a:ahLst/>
              <a:cxnLst/>
              <a:rect r="r" b="b" t="t" l="l"/>
              <a:pathLst>
                <a:path h="2052334" w="1044123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t="0" r="-4828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35672" y="224670"/>
              <a:ext cx="772779" cy="155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86EAE9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01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031972" y="3186277"/>
            <a:ext cx="3235874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OBJETIVOS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920334" y="2689454"/>
            <a:ext cx="783092" cy="1539250"/>
            <a:chOff x="0" y="0"/>
            <a:chExt cx="1044123" cy="205233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4123" cy="2052334"/>
            </a:xfrm>
            <a:custGeom>
              <a:avLst/>
              <a:gdLst/>
              <a:ahLst/>
              <a:cxnLst/>
              <a:rect r="r" b="b" t="t" l="l"/>
              <a:pathLst>
                <a:path h="2052334" w="1044123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t="0" r="-4828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135672" y="224670"/>
              <a:ext cx="772779" cy="155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02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035977" y="4920234"/>
            <a:ext cx="3235874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METODOLOGÍA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920334" y="4371331"/>
            <a:ext cx="783092" cy="1539250"/>
            <a:chOff x="0" y="0"/>
            <a:chExt cx="1044123" cy="205233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44123" cy="2052334"/>
            </a:xfrm>
            <a:custGeom>
              <a:avLst/>
              <a:gdLst/>
              <a:ahLst/>
              <a:cxnLst/>
              <a:rect r="r" b="b" t="t" l="l"/>
              <a:pathLst>
                <a:path h="2052334" w="1044123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t="0" r="-4828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135672" y="224670"/>
              <a:ext cx="772779" cy="155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37C9E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035977" y="6607645"/>
            <a:ext cx="3235874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RESULTADOS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6920334" y="6044572"/>
            <a:ext cx="783092" cy="1539250"/>
            <a:chOff x="0" y="0"/>
            <a:chExt cx="1044123" cy="205233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44123" cy="2052334"/>
            </a:xfrm>
            <a:custGeom>
              <a:avLst/>
              <a:gdLst/>
              <a:ahLst/>
              <a:cxnLst/>
              <a:rect r="r" b="b" t="t" l="l"/>
              <a:pathLst>
                <a:path h="2052334" w="1044123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t="0" r="-4828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135672" y="224670"/>
              <a:ext cx="772779" cy="155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2C92D5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04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8031972" y="8076424"/>
            <a:ext cx="3632388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CONCLUSIONES Y TRABAJOS FUTUROS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6920334" y="7722901"/>
            <a:ext cx="783092" cy="1539250"/>
            <a:chOff x="0" y="0"/>
            <a:chExt cx="1044123" cy="205233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44123" cy="2052334"/>
            </a:xfrm>
            <a:custGeom>
              <a:avLst/>
              <a:gdLst/>
              <a:ahLst/>
              <a:cxnLst/>
              <a:rect r="r" b="b" t="t" l="l"/>
              <a:pathLst>
                <a:path h="2052334" w="1044123">
                  <a:moveTo>
                    <a:pt x="0" y="0"/>
                  </a:moveTo>
                  <a:lnTo>
                    <a:pt x="1044123" y="0"/>
                  </a:lnTo>
                  <a:lnTo>
                    <a:pt x="1044123" y="2052334"/>
                  </a:lnTo>
                  <a:lnTo>
                    <a:pt x="0" y="2052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t="0" r="-4828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135672" y="224670"/>
              <a:ext cx="772779" cy="1555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b="true" sz="3600" u="none">
                  <a:solidFill>
                    <a:srgbClr val="13538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05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7187691" y="9484633"/>
            <a:ext cx="143219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5720" y="712210"/>
            <a:ext cx="13756560" cy="8546090"/>
          </a:xfrm>
          <a:custGeom>
            <a:avLst/>
            <a:gdLst/>
            <a:ahLst/>
            <a:cxnLst/>
            <a:rect r="r" b="b" t="t" l="l"/>
            <a:pathLst>
              <a:path h="8546090" w="13756560">
                <a:moveTo>
                  <a:pt x="0" y="0"/>
                </a:moveTo>
                <a:lnTo>
                  <a:pt x="13756560" y="0"/>
                </a:lnTo>
                <a:lnTo>
                  <a:pt x="13756560" y="8546090"/>
                </a:lnTo>
                <a:lnTo>
                  <a:pt x="0" y="8546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68076" y="9464154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4.Diseño Final Base de Datos.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77949" y="625816"/>
            <a:ext cx="937621" cy="805768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2325" y="660541"/>
            <a:ext cx="850076" cy="730534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37619" y="922560"/>
            <a:ext cx="619488" cy="206496"/>
          </a:xfrm>
          <a:custGeom>
            <a:avLst/>
            <a:gdLst/>
            <a:ahLst/>
            <a:cxnLst/>
            <a:rect r="r" b="b" t="t" l="l"/>
            <a:pathLst>
              <a:path h="206496" w="619488">
                <a:moveTo>
                  <a:pt x="0" y="0"/>
                </a:moveTo>
                <a:lnTo>
                  <a:pt x="619488" y="0"/>
                </a:lnTo>
                <a:lnTo>
                  <a:pt x="619488" y="206496"/>
                </a:lnTo>
                <a:lnTo>
                  <a:pt x="0" y="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2797" y="1431584"/>
            <a:ext cx="14840611" cy="7845667"/>
          </a:xfrm>
          <a:custGeom>
            <a:avLst/>
            <a:gdLst/>
            <a:ahLst/>
            <a:cxnLst/>
            <a:rect r="r" b="b" t="t" l="l"/>
            <a:pathLst>
              <a:path h="7845667" w="14840611">
                <a:moveTo>
                  <a:pt x="0" y="0"/>
                </a:moveTo>
                <a:lnTo>
                  <a:pt x="14840612" y="0"/>
                </a:lnTo>
                <a:lnTo>
                  <a:pt x="14840612" y="7845667"/>
                </a:lnTo>
                <a:lnTo>
                  <a:pt x="0" y="7845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2" t="0" r="-21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7949" y="625816"/>
            <a:ext cx="937621" cy="805768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2325" y="660541"/>
            <a:ext cx="850076" cy="730534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7619" y="922560"/>
            <a:ext cx="619488" cy="206496"/>
          </a:xfrm>
          <a:custGeom>
            <a:avLst/>
            <a:gdLst/>
            <a:ahLst/>
            <a:cxnLst/>
            <a:rect r="r" b="b" t="t" l="l"/>
            <a:pathLst>
              <a:path h="206496" w="619488">
                <a:moveTo>
                  <a:pt x="0" y="0"/>
                </a:moveTo>
                <a:lnTo>
                  <a:pt x="619488" y="0"/>
                </a:lnTo>
                <a:lnTo>
                  <a:pt x="619488" y="206496"/>
                </a:lnTo>
                <a:lnTo>
                  <a:pt x="0" y="206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59204" y="9378429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5. Implementación del diseño final a Neo4j.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1156" y="2009843"/>
            <a:ext cx="3632829" cy="2419134"/>
          </a:xfrm>
          <a:custGeom>
            <a:avLst/>
            <a:gdLst/>
            <a:ahLst/>
            <a:cxnLst/>
            <a:rect r="r" b="b" t="t" l="l"/>
            <a:pathLst>
              <a:path h="2419134" w="3632829">
                <a:moveTo>
                  <a:pt x="0" y="0"/>
                </a:moveTo>
                <a:lnTo>
                  <a:pt x="3632830" y="0"/>
                </a:lnTo>
                <a:lnTo>
                  <a:pt x="3632830" y="2419134"/>
                </a:lnTo>
                <a:lnTo>
                  <a:pt x="0" y="2419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4771" y="4430811"/>
            <a:ext cx="3606386" cy="2414254"/>
          </a:xfrm>
          <a:custGeom>
            <a:avLst/>
            <a:gdLst/>
            <a:ahLst/>
            <a:cxnLst/>
            <a:rect r="r" b="b" t="t" l="l"/>
            <a:pathLst>
              <a:path h="2414254" w="3606386">
                <a:moveTo>
                  <a:pt x="0" y="0"/>
                </a:moveTo>
                <a:lnTo>
                  <a:pt x="3606385" y="0"/>
                </a:lnTo>
                <a:lnTo>
                  <a:pt x="3606385" y="2414254"/>
                </a:lnTo>
                <a:lnTo>
                  <a:pt x="0" y="241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61156" y="4469439"/>
            <a:ext cx="3557055" cy="2356822"/>
          </a:xfrm>
          <a:custGeom>
            <a:avLst/>
            <a:gdLst/>
            <a:ahLst/>
            <a:cxnLst/>
            <a:rect r="r" b="b" t="t" l="l"/>
            <a:pathLst>
              <a:path h="2356822" w="3557055">
                <a:moveTo>
                  <a:pt x="0" y="0"/>
                </a:moveTo>
                <a:lnTo>
                  <a:pt x="3557055" y="0"/>
                </a:lnTo>
                <a:lnTo>
                  <a:pt x="3557055" y="2356822"/>
                </a:lnTo>
                <a:lnTo>
                  <a:pt x="0" y="2356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06926" y="6866723"/>
            <a:ext cx="5708461" cy="2771738"/>
          </a:xfrm>
          <a:custGeom>
            <a:avLst/>
            <a:gdLst/>
            <a:ahLst/>
            <a:cxnLst/>
            <a:rect r="r" b="b" t="t" l="l"/>
            <a:pathLst>
              <a:path h="2771738" w="5708461">
                <a:moveTo>
                  <a:pt x="0" y="0"/>
                </a:moveTo>
                <a:lnTo>
                  <a:pt x="5708461" y="0"/>
                </a:lnTo>
                <a:lnTo>
                  <a:pt x="5708461" y="2771738"/>
                </a:lnTo>
                <a:lnTo>
                  <a:pt x="0" y="277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8769" y="1922741"/>
            <a:ext cx="3662387" cy="2506236"/>
          </a:xfrm>
          <a:custGeom>
            <a:avLst/>
            <a:gdLst/>
            <a:ahLst/>
            <a:cxnLst/>
            <a:rect r="r" b="b" t="t" l="l"/>
            <a:pathLst>
              <a:path h="2506236" w="3662387">
                <a:moveTo>
                  <a:pt x="0" y="0"/>
                </a:moveTo>
                <a:lnTo>
                  <a:pt x="3662387" y="0"/>
                </a:lnTo>
                <a:lnTo>
                  <a:pt x="3662387" y="2506236"/>
                </a:lnTo>
                <a:lnTo>
                  <a:pt x="0" y="2506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08977"/>
            <a:ext cx="1140139" cy="979807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1927" y="754719"/>
            <a:ext cx="1033685" cy="888323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27961" y="928072"/>
            <a:ext cx="541617" cy="541617"/>
          </a:xfrm>
          <a:custGeom>
            <a:avLst/>
            <a:gdLst/>
            <a:ahLst/>
            <a:cxnLst/>
            <a:rect r="r" b="b" t="t" l="l"/>
            <a:pathLst>
              <a:path h="541617" w="541617">
                <a:moveTo>
                  <a:pt x="0" y="0"/>
                </a:moveTo>
                <a:lnTo>
                  <a:pt x="541617" y="0"/>
                </a:lnTo>
                <a:lnTo>
                  <a:pt x="541617" y="541617"/>
                </a:lnTo>
                <a:lnTo>
                  <a:pt x="0" y="541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44771" y="850583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INTERFAZ GRÁFICA (GUI)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1388" y="9697040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6. DIseño de Interfaz gráfica. 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9844627" y="2009843"/>
            <a:ext cx="416823" cy="7336373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18" id="18"/>
          <p:cNvGrpSpPr/>
          <p:nvPr/>
        </p:nvGrpSpPr>
        <p:grpSpPr>
          <a:xfrm rot="0">
            <a:off x="9844627" y="2009843"/>
            <a:ext cx="393685" cy="1172728"/>
            <a:chOff x="0" y="0"/>
            <a:chExt cx="1283378" cy="3822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3378" cy="3822984"/>
            </a:xfrm>
            <a:custGeom>
              <a:avLst/>
              <a:gdLst/>
              <a:ahLst/>
              <a:cxnLst/>
              <a:rect r="r" b="b" t="t" l="l"/>
              <a:pathLst>
                <a:path h="3822984" w="1283378">
                  <a:moveTo>
                    <a:pt x="1158918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8918" y="0"/>
                  </a:lnTo>
                  <a:cubicBezTo>
                    <a:pt x="1227498" y="0"/>
                    <a:pt x="1283378" y="55880"/>
                    <a:pt x="1283378" y="124460"/>
                  </a:cubicBezTo>
                  <a:lnTo>
                    <a:pt x="1283378" y="3698525"/>
                  </a:lnTo>
                  <a:cubicBezTo>
                    <a:pt x="1283378" y="3767105"/>
                    <a:pt x="1227498" y="3822984"/>
                    <a:pt x="1158918" y="3822984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844627" y="3510578"/>
            <a:ext cx="393685" cy="1172728"/>
            <a:chOff x="0" y="0"/>
            <a:chExt cx="1283378" cy="38229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83378" cy="3822984"/>
            </a:xfrm>
            <a:custGeom>
              <a:avLst/>
              <a:gdLst/>
              <a:ahLst/>
              <a:cxnLst/>
              <a:rect r="r" b="b" t="t" l="l"/>
              <a:pathLst>
                <a:path h="3822984" w="1283378">
                  <a:moveTo>
                    <a:pt x="1158918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8918" y="0"/>
                  </a:lnTo>
                  <a:cubicBezTo>
                    <a:pt x="1227498" y="0"/>
                    <a:pt x="1283378" y="55880"/>
                    <a:pt x="1283378" y="124460"/>
                  </a:cubicBezTo>
                  <a:lnTo>
                    <a:pt x="1283378" y="3698525"/>
                  </a:lnTo>
                  <a:cubicBezTo>
                    <a:pt x="1283378" y="3767105"/>
                    <a:pt x="1227498" y="3822984"/>
                    <a:pt x="1158918" y="3822984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844627" y="8146019"/>
            <a:ext cx="393685" cy="1172728"/>
            <a:chOff x="0" y="0"/>
            <a:chExt cx="1283378" cy="38229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83378" cy="3822984"/>
            </a:xfrm>
            <a:custGeom>
              <a:avLst/>
              <a:gdLst/>
              <a:ahLst/>
              <a:cxnLst/>
              <a:rect r="r" b="b" t="t" l="l"/>
              <a:pathLst>
                <a:path h="3822984" w="1283378">
                  <a:moveTo>
                    <a:pt x="1158918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8918" y="0"/>
                  </a:lnTo>
                  <a:cubicBezTo>
                    <a:pt x="1227498" y="0"/>
                    <a:pt x="1283378" y="55880"/>
                    <a:pt x="1283378" y="124460"/>
                  </a:cubicBezTo>
                  <a:lnTo>
                    <a:pt x="1283378" y="3698525"/>
                  </a:lnTo>
                  <a:cubicBezTo>
                    <a:pt x="1283378" y="3767105"/>
                    <a:pt x="1227498" y="3822984"/>
                    <a:pt x="1158918" y="3822984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512249" y="2400044"/>
            <a:ext cx="667544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Donde se encuentran todas las actividades que se pueden realizar.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12249" y="1981268"/>
            <a:ext cx="667544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PANTALLA PRINCIPAL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12249" y="3875677"/>
            <a:ext cx="667544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Pantalla para generar un nuevo pedido a la cola de trabajo.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12249" y="3483172"/>
            <a:ext cx="667544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CREAR ORDEN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12249" y="5471827"/>
            <a:ext cx="667544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Pantalla para modificar pedidos, sólo deja modificar aquellos que aún no se han ejecutado.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12249" y="5045135"/>
            <a:ext cx="667544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MODIFICAR ORDEN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12249" y="7004209"/>
            <a:ext cx="667544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Pantalla para eliminar pedidos, sólo deja modificar aquellos que aún no se han ejecutado.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12249" y="6586252"/>
            <a:ext cx="667544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ELIMINAR ORDEN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12249" y="8593741"/>
            <a:ext cx="667544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Permite ver el estado de cada pedido, con sus características.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12249" y="8175784"/>
            <a:ext cx="5325109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VER ÓRDENES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844627" y="5051574"/>
            <a:ext cx="393685" cy="1172728"/>
            <a:chOff x="0" y="0"/>
            <a:chExt cx="1283378" cy="382298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83378" cy="3822984"/>
            </a:xfrm>
            <a:custGeom>
              <a:avLst/>
              <a:gdLst/>
              <a:ahLst/>
              <a:cxnLst/>
              <a:rect r="r" b="b" t="t" l="l"/>
              <a:pathLst>
                <a:path h="3822984" w="1283378">
                  <a:moveTo>
                    <a:pt x="1158918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8918" y="0"/>
                  </a:lnTo>
                  <a:cubicBezTo>
                    <a:pt x="1227498" y="0"/>
                    <a:pt x="1283378" y="55880"/>
                    <a:pt x="1283378" y="124460"/>
                  </a:cubicBezTo>
                  <a:lnTo>
                    <a:pt x="1283378" y="3698525"/>
                  </a:lnTo>
                  <a:cubicBezTo>
                    <a:pt x="1283378" y="3767105"/>
                    <a:pt x="1227498" y="3822984"/>
                    <a:pt x="1158918" y="3822984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844627" y="6577654"/>
            <a:ext cx="393685" cy="1172728"/>
            <a:chOff x="0" y="0"/>
            <a:chExt cx="1283378" cy="382298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83378" cy="3822984"/>
            </a:xfrm>
            <a:custGeom>
              <a:avLst/>
              <a:gdLst/>
              <a:ahLst/>
              <a:cxnLst/>
              <a:rect r="r" b="b" t="t" l="l"/>
              <a:pathLst>
                <a:path h="3822984" w="1283378">
                  <a:moveTo>
                    <a:pt x="1158918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8918" y="0"/>
                  </a:lnTo>
                  <a:cubicBezTo>
                    <a:pt x="1227498" y="0"/>
                    <a:pt x="1283378" y="55880"/>
                    <a:pt x="1283378" y="124460"/>
                  </a:cubicBezTo>
                  <a:lnTo>
                    <a:pt x="1283378" y="3698525"/>
                  </a:lnTo>
                  <a:cubicBezTo>
                    <a:pt x="1283378" y="3767105"/>
                    <a:pt x="1227498" y="3822984"/>
                    <a:pt x="1158918" y="3822984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08977"/>
            <a:ext cx="1140139" cy="979807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1927" y="754719"/>
            <a:ext cx="1033685" cy="888323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7961" y="928072"/>
            <a:ext cx="541617" cy="541617"/>
          </a:xfrm>
          <a:custGeom>
            <a:avLst/>
            <a:gdLst/>
            <a:ahLst/>
            <a:cxnLst/>
            <a:rect r="r" b="b" t="t" l="l"/>
            <a:pathLst>
              <a:path h="541617" w="541617">
                <a:moveTo>
                  <a:pt x="0" y="0"/>
                </a:moveTo>
                <a:lnTo>
                  <a:pt x="541617" y="0"/>
                </a:lnTo>
                <a:lnTo>
                  <a:pt x="541617" y="541617"/>
                </a:lnTo>
                <a:lnTo>
                  <a:pt x="0" y="54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30518" y="6987806"/>
            <a:ext cx="5963573" cy="2600880"/>
          </a:xfrm>
          <a:custGeom>
            <a:avLst/>
            <a:gdLst/>
            <a:ahLst/>
            <a:cxnLst/>
            <a:rect r="r" b="b" t="t" l="l"/>
            <a:pathLst>
              <a:path h="2600880" w="5963573">
                <a:moveTo>
                  <a:pt x="0" y="0"/>
                </a:moveTo>
                <a:lnTo>
                  <a:pt x="5963572" y="0"/>
                </a:lnTo>
                <a:lnTo>
                  <a:pt x="5963572" y="2600880"/>
                </a:lnTo>
                <a:lnTo>
                  <a:pt x="0" y="2600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12304" y="3840674"/>
            <a:ext cx="4061370" cy="2967150"/>
          </a:xfrm>
          <a:custGeom>
            <a:avLst/>
            <a:gdLst/>
            <a:ahLst/>
            <a:cxnLst/>
            <a:rect r="r" b="b" t="t" l="l"/>
            <a:pathLst>
              <a:path h="2967150" w="4061370">
                <a:moveTo>
                  <a:pt x="0" y="0"/>
                </a:moveTo>
                <a:lnTo>
                  <a:pt x="4061370" y="0"/>
                </a:lnTo>
                <a:lnTo>
                  <a:pt x="4061370" y="2967150"/>
                </a:lnTo>
                <a:lnTo>
                  <a:pt x="0" y="2967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28878" y="698314"/>
            <a:ext cx="4132865" cy="2986373"/>
          </a:xfrm>
          <a:custGeom>
            <a:avLst/>
            <a:gdLst/>
            <a:ahLst/>
            <a:cxnLst/>
            <a:rect r="r" b="b" t="t" l="l"/>
            <a:pathLst>
              <a:path h="2986373" w="4132865">
                <a:moveTo>
                  <a:pt x="0" y="0"/>
                </a:moveTo>
                <a:lnTo>
                  <a:pt x="4132865" y="0"/>
                </a:lnTo>
                <a:lnTo>
                  <a:pt x="4132865" y="2986373"/>
                </a:lnTo>
                <a:lnTo>
                  <a:pt x="0" y="2986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23568" y="3840674"/>
            <a:ext cx="4138175" cy="2994732"/>
          </a:xfrm>
          <a:custGeom>
            <a:avLst/>
            <a:gdLst/>
            <a:ahLst/>
            <a:cxnLst/>
            <a:rect r="r" b="b" t="t" l="l"/>
            <a:pathLst>
              <a:path h="2994732" w="4138175">
                <a:moveTo>
                  <a:pt x="0" y="0"/>
                </a:moveTo>
                <a:lnTo>
                  <a:pt x="4138175" y="0"/>
                </a:lnTo>
                <a:lnTo>
                  <a:pt x="4138175" y="2994732"/>
                </a:lnTo>
                <a:lnTo>
                  <a:pt x="0" y="2994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57158" y="732622"/>
            <a:ext cx="4043191" cy="2952065"/>
          </a:xfrm>
          <a:custGeom>
            <a:avLst/>
            <a:gdLst/>
            <a:ahLst/>
            <a:cxnLst/>
            <a:rect r="r" b="b" t="t" l="l"/>
            <a:pathLst>
              <a:path h="2952065" w="4043191">
                <a:moveTo>
                  <a:pt x="0" y="0"/>
                </a:moveTo>
                <a:lnTo>
                  <a:pt x="4043191" y="0"/>
                </a:lnTo>
                <a:lnTo>
                  <a:pt x="4043191" y="2952065"/>
                </a:lnTo>
                <a:lnTo>
                  <a:pt x="0" y="29520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19469" y="9722036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7. Implementación  de Diseño de Interfaz gráfica en Python.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08977"/>
            <a:ext cx="1168184" cy="1003908"/>
            <a:chOff x="0" y="0"/>
            <a:chExt cx="1557579" cy="133854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557579" cy="1338544"/>
              <a:chOff x="0" y="0"/>
              <a:chExt cx="812800" cy="698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48D6F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4651" lIns="54651" bIns="54651" rIns="54651"/>
              <a:lstStyle/>
              <a:p>
                <a:pPr algn="ctr">
                  <a:lnSpc>
                    <a:spcPts val="285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2715" y="62489"/>
              <a:ext cx="1412149" cy="1213565"/>
              <a:chOff x="0" y="0"/>
              <a:chExt cx="812800" cy="6985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4651" lIns="54651" bIns="54651" rIns="54651"/>
              <a:lstStyle/>
              <a:p>
                <a:pPr algn="ctr">
                  <a:lnSpc>
                    <a:spcPts val="285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14125" y="398251"/>
              <a:ext cx="1147203" cy="532434"/>
            </a:xfrm>
            <a:custGeom>
              <a:avLst/>
              <a:gdLst/>
              <a:ahLst/>
              <a:cxnLst/>
              <a:rect r="r" b="b" t="t" l="l"/>
              <a:pathLst>
                <a:path h="532434" w="1147203">
                  <a:moveTo>
                    <a:pt x="0" y="0"/>
                  </a:moveTo>
                  <a:lnTo>
                    <a:pt x="1147203" y="0"/>
                  </a:lnTo>
                  <a:lnTo>
                    <a:pt x="1147203" y="532434"/>
                  </a:lnTo>
                  <a:lnTo>
                    <a:pt x="0" y="532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369" t="-62873" r="-38451" b="-66993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73912" y="1833936"/>
            <a:ext cx="5548411" cy="7276888"/>
          </a:xfrm>
          <a:custGeom>
            <a:avLst/>
            <a:gdLst/>
            <a:ahLst/>
            <a:cxnLst/>
            <a:rect r="r" b="b" t="t" l="l"/>
            <a:pathLst>
              <a:path h="7276888" w="5548411">
                <a:moveTo>
                  <a:pt x="0" y="0"/>
                </a:moveTo>
                <a:lnTo>
                  <a:pt x="5548411" y="0"/>
                </a:lnTo>
                <a:lnTo>
                  <a:pt x="5548411" y="7276889"/>
                </a:lnTo>
                <a:lnTo>
                  <a:pt x="0" y="7276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353666" y="2760985"/>
            <a:ext cx="0" cy="1448126"/>
          </a:xfrm>
          <a:prstGeom prst="line">
            <a:avLst/>
          </a:prstGeom>
          <a:ln cap="flat" w="19050">
            <a:solidFill>
              <a:srgbClr val="86EAE9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509532" y="3077847"/>
            <a:ext cx="1688268" cy="1450855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2353666" y="5764013"/>
            <a:ext cx="0" cy="1448126"/>
          </a:xfrm>
          <a:prstGeom prst="line">
            <a:avLst/>
          </a:prstGeom>
          <a:ln cap="flat" w="19050">
            <a:solidFill>
              <a:srgbClr val="2C92D5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509532" y="5050323"/>
            <a:ext cx="1688268" cy="1450855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3891226" y="6690390"/>
            <a:ext cx="0" cy="1448126"/>
          </a:xfrm>
          <a:prstGeom prst="line">
            <a:avLst/>
          </a:prstGeom>
          <a:ln cap="flat" w="19050">
            <a:solidFill>
              <a:srgbClr val="13538A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2995999" y="5963598"/>
            <a:ext cx="1688268" cy="1450855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3859242" y="3527566"/>
            <a:ext cx="0" cy="1448126"/>
          </a:xfrm>
          <a:prstGeom prst="line">
            <a:avLst/>
          </a:prstGeom>
          <a:ln cap="flat" w="19050">
            <a:solidFill>
              <a:srgbClr val="37C9E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2995999" y="4068062"/>
            <a:ext cx="1688268" cy="1450855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1304151" y="1833936"/>
            <a:ext cx="5955149" cy="7295536"/>
          </a:xfrm>
          <a:custGeom>
            <a:avLst/>
            <a:gdLst/>
            <a:ahLst/>
            <a:cxnLst/>
            <a:rect r="r" b="b" t="t" l="l"/>
            <a:pathLst>
              <a:path h="7295536" w="5955149">
                <a:moveTo>
                  <a:pt x="0" y="0"/>
                </a:moveTo>
                <a:lnTo>
                  <a:pt x="5955149" y="0"/>
                </a:lnTo>
                <a:lnTo>
                  <a:pt x="5955149" y="7295536"/>
                </a:lnTo>
                <a:lnTo>
                  <a:pt x="0" y="7295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478462" y="862634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DASHBOARD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53311" y="3416100"/>
            <a:ext cx="400710" cy="72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  <a:spcBef>
                <a:spcPct val="0"/>
              </a:spcBef>
            </a:pPr>
            <a:r>
              <a:rPr lang="en-US" b="true" sz="4466" spc="4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39777" y="4406316"/>
            <a:ext cx="400710" cy="72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  <a:spcBef>
                <a:spcPct val="0"/>
              </a:spcBef>
            </a:pPr>
            <a:r>
              <a:rPr lang="en-US" b="true" sz="4466" spc="4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53311" y="5388577"/>
            <a:ext cx="400710" cy="72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  <a:spcBef>
                <a:spcPct val="0"/>
              </a:spcBef>
            </a:pPr>
            <a:r>
              <a:rPr lang="en-US" b="true" sz="4466" spc="4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39777" y="6301852"/>
            <a:ext cx="400710" cy="72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1"/>
              </a:lnSpc>
              <a:spcBef>
                <a:spcPct val="0"/>
              </a:spcBef>
            </a:pPr>
            <a:r>
              <a:rPr lang="en-US" b="true" sz="4466" spc="4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48241" y="2325154"/>
            <a:ext cx="1695890" cy="70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4"/>
              </a:lnSpc>
            </a:pPr>
            <a:r>
              <a:rPr lang="en-US" sz="1276" b="true">
                <a:solidFill>
                  <a:srgbClr val="00ABA9"/>
                </a:solidFill>
                <a:latin typeface="Aileron Bold"/>
                <a:ea typeface="Aileron Bold"/>
                <a:cs typeface="Aileron Bold"/>
                <a:sym typeface="Aileron Bold"/>
              </a:rPr>
              <a:t>Eficacia General del Equipo</a:t>
            </a:r>
          </a:p>
          <a:p>
            <a:pPr algn="l">
              <a:lnSpc>
                <a:spcPts val="1818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3319714" y="2863993"/>
            <a:ext cx="1143025" cy="47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4"/>
              </a:lnSpc>
              <a:spcBef>
                <a:spcPct val="0"/>
              </a:spcBef>
            </a:pPr>
            <a:r>
              <a:rPr lang="en-US" b="true" sz="1276">
                <a:solidFill>
                  <a:srgbClr val="37C9EF"/>
                </a:solidFill>
                <a:latin typeface="Aileron Bold"/>
                <a:ea typeface="Aileron Bold"/>
                <a:cs typeface="Aileron Bold"/>
                <a:sym typeface="Aileron Bold"/>
              </a:rPr>
              <a:t>Tiempos de Operación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197800" y="8281391"/>
            <a:ext cx="2317810" cy="47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4"/>
              </a:lnSpc>
              <a:spcBef>
                <a:spcPct val="0"/>
              </a:spcBef>
            </a:pPr>
            <a:r>
              <a:rPr lang="en-US" b="true" sz="1276">
                <a:solidFill>
                  <a:srgbClr val="13538A"/>
                </a:solidFill>
                <a:latin typeface="Aileron Bold"/>
                <a:ea typeface="Aileron Bold"/>
                <a:cs typeface="Aileron Bold"/>
                <a:sym typeface="Aileron Bold"/>
              </a:rPr>
              <a:t>Número de productos producidos.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1075" y="7272622"/>
            <a:ext cx="1833840" cy="47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14"/>
              </a:lnSpc>
              <a:spcBef>
                <a:spcPct val="0"/>
              </a:spcBef>
            </a:pPr>
            <a:r>
              <a:rPr lang="en-US" b="true" sz="1276">
                <a:solidFill>
                  <a:srgbClr val="2C92D5"/>
                </a:solidFill>
                <a:latin typeface="Aileron Bold"/>
                <a:ea typeface="Aileron Bold"/>
                <a:cs typeface="Aileron Bold"/>
                <a:sym typeface="Aileron Bold"/>
              </a:rPr>
              <a:t>Tiempos de Inactividad (Downtime)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31628" y="8998268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8. Diseño de Dashboard.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8410" y="2699736"/>
            <a:ext cx="7341760" cy="4784735"/>
          </a:xfrm>
          <a:custGeom>
            <a:avLst/>
            <a:gdLst/>
            <a:ahLst/>
            <a:cxnLst/>
            <a:rect r="r" b="b" t="t" l="l"/>
            <a:pathLst>
              <a:path h="4784735" w="7341760">
                <a:moveTo>
                  <a:pt x="0" y="0"/>
                </a:moveTo>
                <a:lnTo>
                  <a:pt x="7341760" y="0"/>
                </a:lnTo>
                <a:lnTo>
                  <a:pt x="7341760" y="4784736"/>
                </a:lnTo>
                <a:lnTo>
                  <a:pt x="0" y="4784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25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708977"/>
            <a:ext cx="1168184" cy="1003908"/>
            <a:chOff x="0" y="0"/>
            <a:chExt cx="1557579" cy="133854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557579" cy="1338544"/>
              <a:chOff x="0" y="0"/>
              <a:chExt cx="812800" cy="6985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48D6F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4651" lIns="54651" bIns="54651" rIns="54651"/>
              <a:lstStyle/>
              <a:p>
                <a:pPr algn="ctr">
                  <a:lnSpc>
                    <a:spcPts val="285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72715" y="62489"/>
              <a:ext cx="1412149" cy="1213565"/>
              <a:chOff x="0" y="0"/>
              <a:chExt cx="812800" cy="6985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4651" lIns="54651" bIns="54651" rIns="54651"/>
              <a:lstStyle/>
              <a:p>
                <a:pPr algn="ctr">
                  <a:lnSpc>
                    <a:spcPts val="285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14125" y="398251"/>
              <a:ext cx="1147203" cy="532434"/>
            </a:xfrm>
            <a:custGeom>
              <a:avLst/>
              <a:gdLst/>
              <a:ahLst/>
              <a:cxnLst/>
              <a:rect r="r" b="b" t="t" l="l"/>
              <a:pathLst>
                <a:path h="532434" w="1147203">
                  <a:moveTo>
                    <a:pt x="0" y="0"/>
                  </a:moveTo>
                  <a:lnTo>
                    <a:pt x="1147203" y="0"/>
                  </a:lnTo>
                  <a:lnTo>
                    <a:pt x="1147203" y="532434"/>
                  </a:lnTo>
                  <a:lnTo>
                    <a:pt x="0" y="532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0369" t="-62873" r="-38451" b="-66993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478462" y="862634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ESTACIONES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590341" y="2699736"/>
            <a:ext cx="7439248" cy="4887527"/>
          </a:xfrm>
          <a:custGeom>
            <a:avLst/>
            <a:gdLst/>
            <a:ahLst/>
            <a:cxnLst/>
            <a:rect r="r" b="b" t="t" l="l"/>
            <a:pathLst>
              <a:path h="4887527" w="7439248">
                <a:moveTo>
                  <a:pt x="0" y="0"/>
                </a:moveTo>
                <a:lnTo>
                  <a:pt x="7439249" y="0"/>
                </a:lnTo>
                <a:lnTo>
                  <a:pt x="7439249" y="4887528"/>
                </a:lnTo>
                <a:lnTo>
                  <a:pt x="0" y="488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45965" y="7833875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9. Implementación diseño Estación ASRS.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75385" y="7833875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10. Implementación diseño Estación Inspección.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1737" y="1243850"/>
            <a:ext cx="7181476" cy="7767333"/>
          </a:xfrm>
          <a:custGeom>
            <a:avLst/>
            <a:gdLst/>
            <a:ahLst/>
            <a:cxnLst/>
            <a:rect r="r" b="b" t="t" l="l"/>
            <a:pathLst>
              <a:path h="7767333" w="7181476">
                <a:moveTo>
                  <a:pt x="0" y="0"/>
                </a:moveTo>
                <a:lnTo>
                  <a:pt x="7181477" y="0"/>
                </a:lnTo>
                <a:lnTo>
                  <a:pt x="7181477" y="7767333"/>
                </a:lnTo>
                <a:lnTo>
                  <a:pt x="0" y="7767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26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53553" y="526746"/>
            <a:ext cx="1168184" cy="1003908"/>
            <a:chOff x="0" y="0"/>
            <a:chExt cx="1557579" cy="133854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557579" cy="1338544"/>
              <a:chOff x="0" y="0"/>
              <a:chExt cx="812800" cy="6985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48D6F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4651" lIns="54651" bIns="54651" rIns="54651"/>
              <a:lstStyle/>
              <a:p>
                <a:pPr algn="ctr">
                  <a:lnSpc>
                    <a:spcPts val="285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72715" y="62489"/>
              <a:ext cx="1412149" cy="1213565"/>
              <a:chOff x="0" y="0"/>
              <a:chExt cx="812800" cy="6985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4651" lIns="54651" bIns="54651" rIns="54651"/>
              <a:lstStyle/>
              <a:p>
                <a:pPr algn="ctr">
                  <a:lnSpc>
                    <a:spcPts val="285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14125" y="398251"/>
              <a:ext cx="1147203" cy="532434"/>
            </a:xfrm>
            <a:custGeom>
              <a:avLst/>
              <a:gdLst/>
              <a:ahLst/>
              <a:cxnLst/>
              <a:rect r="r" b="b" t="t" l="l"/>
              <a:pathLst>
                <a:path h="532434" w="1147203">
                  <a:moveTo>
                    <a:pt x="0" y="0"/>
                  </a:moveTo>
                  <a:lnTo>
                    <a:pt x="1147203" y="0"/>
                  </a:lnTo>
                  <a:lnTo>
                    <a:pt x="1147203" y="532434"/>
                  </a:lnTo>
                  <a:lnTo>
                    <a:pt x="0" y="532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0369" t="-62873" r="-38451" b="-66993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497678" y="1309687"/>
            <a:ext cx="7076494" cy="7733463"/>
          </a:xfrm>
          <a:custGeom>
            <a:avLst/>
            <a:gdLst/>
            <a:ahLst/>
            <a:cxnLst/>
            <a:rect r="r" b="b" t="t" l="l"/>
            <a:pathLst>
              <a:path h="7733463" w="7076494">
                <a:moveTo>
                  <a:pt x="0" y="0"/>
                </a:moveTo>
                <a:lnTo>
                  <a:pt x="7076495" y="0"/>
                </a:lnTo>
                <a:lnTo>
                  <a:pt x="7076495" y="7733463"/>
                </a:lnTo>
                <a:lnTo>
                  <a:pt x="0" y="7733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85373" y="8995525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11. Implementación diseño Estación Melling.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19968" y="8963558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12. Implementación diseño Estación Torno.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84183" y="454379"/>
            <a:ext cx="5515351" cy="9378242"/>
          </a:xfrm>
          <a:custGeom>
            <a:avLst/>
            <a:gdLst/>
            <a:ahLst/>
            <a:cxnLst/>
            <a:rect r="r" b="b" t="t" l="l"/>
            <a:pathLst>
              <a:path h="9378242" w="5515351">
                <a:moveTo>
                  <a:pt x="0" y="0"/>
                </a:moveTo>
                <a:lnTo>
                  <a:pt x="5515351" y="0"/>
                </a:lnTo>
                <a:lnTo>
                  <a:pt x="5515351" y="9378242"/>
                </a:lnTo>
                <a:lnTo>
                  <a:pt x="0" y="937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27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43199" y="2160147"/>
            <a:ext cx="8115300" cy="5966705"/>
          </a:xfrm>
          <a:custGeom>
            <a:avLst/>
            <a:gdLst/>
            <a:ahLst/>
            <a:cxnLst/>
            <a:rect r="r" b="b" t="t" l="l"/>
            <a:pathLst>
              <a:path h="5966705" w="8115300">
                <a:moveTo>
                  <a:pt x="0" y="0"/>
                </a:moveTo>
                <a:lnTo>
                  <a:pt x="8115300" y="0"/>
                </a:lnTo>
                <a:lnTo>
                  <a:pt x="8115300" y="5966706"/>
                </a:lnTo>
                <a:lnTo>
                  <a:pt x="0" y="5966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708977"/>
            <a:ext cx="1168184" cy="1003908"/>
            <a:chOff x="0" y="0"/>
            <a:chExt cx="1557579" cy="133854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557579" cy="1338544"/>
              <a:chOff x="0" y="0"/>
              <a:chExt cx="812800" cy="6985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48D6F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4651" lIns="54651" bIns="54651" rIns="54651"/>
              <a:lstStyle/>
              <a:p>
                <a:pPr algn="ctr">
                  <a:lnSpc>
                    <a:spcPts val="285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72715" y="62489"/>
              <a:ext cx="1412149" cy="1213565"/>
              <a:chOff x="0" y="0"/>
              <a:chExt cx="812800" cy="6985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4651" lIns="54651" bIns="54651" rIns="54651"/>
              <a:lstStyle/>
              <a:p>
                <a:pPr algn="ctr">
                  <a:lnSpc>
                    <a:spcPts val="285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14125" y="398251"/>
              <a:ext cx="1147203" cy="532434"/>
            </a:xfrm>
            <a:custGeom>
              <a:avLst/>
              <a:gdLst/>
              <a:ahLst/>
              <a:cxnLst/>
              <a:rect r="r" b="b" t="t" l="l"/>
              <a:pathLst>
                <a:path h="532434" w="1147203">
                  <a:moveTo>
                    <a:pt x="0" y="0"/>
                  </a:moveTo>
                  <a:lnTo>
                    <a:pt x="1147203" y="0"/>
                  </a:lnTo>
                  <a:lnTo>
                    <a:pt x="1147203" y="532434"/>
                  </a:lnTo>
                  <a:lnTo>
                    <a:pt x="0" y="532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0369" t="-62873" r="-38451" b="-6699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78462" y="862634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ÓRDENES / BANDAS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78462" y="8263711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13. Implementación diseño Bandas Transportadoras.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45329" y="9784996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14. Implementación diseño  seguimiento producción.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85894"/>
            <a:ext cx="1155668" cy="99315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133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2652" y="835823"/>
            <a:ext cx="1047764" cy="900422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4651" lIns="54651" bIns="54651" rIns="54651"/>
            <a:lstStyle/>
            <a:p>
              <a:pPr algn="ctr">
                <a:lnSpc>
                  <a:spcPts val="28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67501" y="976531"/>
            <a:ext cx="678066" cy="611878"/>
          </a:xfrm>
          <a:custGeom>
            <a:avLst/>
            <a:gdLst/>
            <a:ahLst/>
            <a:cxnLst/>
            <a:rect r="r" b="b" t="t" l="l"/>
            <a:pathLst>
              <a:path h="611878" w="678066">
                <a:moveTo>
                  <a:pt x="0" y="0"/>
                </a:moveTo>
                <a:lnTo>
                  <a:pt x="678066" y="0"/>
                </a:lnTo>
                <a:lnTo>
                  <a:pt x="678066" y="611878"/>
                </a:lnTo>
                <a:lnTo>
                  <a:pt x="0" y="611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3237" t="0" r="-305276" b="-383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3295" y="2747474"/>
            <a:ext cx="8725219" cy="4946483"/>
          </a:xfrm>
          <a:custGeom>
            <a:avLst/>
            <a:gdLst/>
            <a:ahLst/>
            <a:cxnLst/>
            <a:rect r="r" b="b" t="t" l="l"/>
            <a:pathLst>
              <a:path h="4946483" w="8725219">
                <a:moveTo>
                  <a:pt x="0" y="0"/>
                </a:moveTo>
                <a:lnTo>
                  <a:pt x="8725219" y="0"/>
                </a:lnTo>
                <a:lnTo>
                  <a:pt x="8725219" y="4946483"/>
                </a:lnTo>
                <a:lnTo>
                  <a:pt x="0" y="4946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25" t="-1266" r="-1914" b="-295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10481" y="2708962"/>
            <a:ext cx="5928357" cy="5023508"/>
          </a:xfrm>
          <a:custGeom>
            <a:avLst/>
            <a:gdLst/>
            <a:ahLst/>
            <a:cxnLst/>
            <a:rect r="r" b="b" t="t" l="l"/>
            <a:pathLst>
              <a:path h="5023508" w="5928357">
                <a:moveTo>
                  <a:pt x="0" y="0"/>
                </a:moveTo>
                <a:lnTo>
                  <a:pt x="5928357" y="0"/>
                </a:lnTo>
                <a:lnTo>
                  <a:pt x="5928357" y="5023507"/>
                </a:lnTo>
                <a:lnTo>
                  <a:pt x="0" y="5023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921" t="-5240" r="-4098" b="-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33216" y="928906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SIMULACIÓN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74310" y="7865844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15. Representación de Celda de Manufactura del CAP en RoboDK.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84634" y="7865844"/>
            <a:ext cx="7054204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16. Representación de Celda de Manufactura del CAP en RoboDK.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880" y="600515"/>
            <a:ext cx="2860505" cy="831069"/>
            <a:chOff x="0" y="0"/>
            <a:chExt cx="3738142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142" cy="1113790"/>
            </a:xfrm>
            <a:custGeom>
              <a:avLst/>
              <a:gdLst/>
              <a:ahLst/>
              <a:cxnLst/>
              <a:rect r="r" b="b" t="t" l="l"/>
              <a:pathLst>
                <a:path h="1113790" w="3738142">
                  <a:moveTo>
                    <a:pt x="318569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185692" y="1113790"/>
                  </a:lnTo>
                  <a:lnTo>
                    <a:pt x="3738142" y="558800"/>
                  </a:lnTo>
                  <a:lnTo>
                    <a:pt x="3185692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7589" y="828236"/>
            <a:ext cx="439100" cy="359264"/>
          </a:xfrm>
          <a:custGeom>
            <a:avLst/>
            <a:gdLst/>
            <a:ahLst/>
            <a:cxnLst/>
            <a:rect r="r" b="b" t="t" l="l"/>
            <a:pathLst>
              <a:path h="359264" w="439100">
                <a:moveTo>
                  <a:pt x="0" y="0"/>
                </a:moveTo>
                <a:lnTo>
                  <a:pt x="439100" y="0"/>
                </a:lnTo>
                <a:lnTo>
                  <a:pt x="439100" y="359264"/>
                </a:lnTo>
                <a:lnTo>
                  <a:pt x="0" y="359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19399" y="1324392"/>
            <a:ext cx="8300294" cy="8082955"/>
          </a:xfrm>
          <a:custGeom>
            <a:avLst/>
            <a:gdLst/>
            <a:ahLst/>
            <a:cxnLst/>
            <a:rect r="r" b="b" t="t" l="l"/>
            <a:pathLst>
              <a:path h="8082955" w="8300294">
                <a:moveTo>
                  <a:pt x="0" y="0"/>
                </a:moveTo>
                <a:lnTo>
                  <a:pt x="8300294" y="0"/>
                </a:lnTo>
                <a:lnTo>
                  <a:pt x="8300294" y="8082955"/>
                </a:lnTo>
                <a:lnTo>
                  <a:pt x="0" y="8082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39107" y="3005174"/>
            <a:ext cx="3821341" cy="40565"/>
            <a:chOff x="0" y="0"/>
            <a:chExt cx="57973983" cy="63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6002" y="212852"/>
              <a:ext cx="58005988" cy="209296"/>
            </a:xfrm>
            <a:custGeom>
              <a:avLst/>
              <a:gdLst/>
              <a:ahLst/>
              <a:cxnLst/>
              <a:rect r="r" b="b" t="t" l="l"/>
              <a:pathLst>
                <a:path h="209296" w="58005988">
                  <a:moveTo>
                    <a:pt x="57883180" y="9398"/>
                  </a:moveTo>
                  <a:lnTo>
                    <a:pt x="54419373" y="9398"/>
                  </a:lnTo>
                  <a:lnTo>
                    <a:pt x="39396665" y="9398"/>
                  </a:lnTo>
                  <a:lnTo>
                    <a:pt x="21169345" y="9398"/>
                  </a:lnTo>
                  <a:lnTo>
                    <a:pt x="5408814" y="9398"/>
                  </a:lnTo>
                  <a:cubicBezTo>
                    <a:pt x="2861064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3950159" y="199898"/>
                  </a:lnTo>
                  <a:lnTo>
                    <a:pt x="18972873" y="199898"/>
                  </a:lnTo>
                  <a:lnTo>
                    <a:pt x="37200191" y="199898"/>
                  </a:lnTo>
                  <a:lnTo>
                    <a:pt x="52960721" y="199898"/>
                  </a:lnTo>
                  <a:cubicBezTo>
                    <a:pt x="55508472" y="199898"/>
                    <a:pt x="57624988" y="209296"/>
                    <a:pt x="57872638" y="199898"/>
                  </a:cubicBezTo>
                  <a:cubicBezTo>
                    <a:pt x="57876191" y="199771"/>
                    <a:pt x="57879620" y="199898"/>
                    <a:pt x="57883180" y="199898"/>
                  </a:cubicBezTo>
                  <a:cubicBezTo>
                    <a:pt x="58005734" y="199898"/>
                    <a:pt x="58005988" y="9398"/>
                    <a:pt x="57883180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6610" y="1999582"/>
            <a:ext cx="1667844" cy="2051749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362858" y="2473388"/>
            <a:ext cx="1104136" cy="1104136"/>
          </a:xfrm>
          <a:custGeom>
            <a:avLst/>
            <a:gdLst/>
            <a:ahLst/>
            <a:cxnLst/>
            <a:rect r="r" b="b" t="t" l="l"/>
            <a:pathLst>
              <a:path h="1104136" w="1104136">
                <a:moveTo>
                  <a:pt x="0" y="0"/>
                </a:moveTo>
                <a:lnTo>
                  <a:pt x="1104136" y="0"/>
                </a:lnTo>
                <a:lnTo>
                  <a:pt x="1104136" y="1104136"/>
                </a:lnTo>
                <a:lnTo>
                  <a:pt x="0" y="1104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10532" y="4623302"/>
            <a:ext cx="3821341" cy="40565"/>
            <a:chOff x="0" y="0"/>
            <a:chExt cx="57973983" cy="63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16002" y="212852"/>
              <a:ext cx="58005988" cy="209296"/>
            </a:xfrm>
            <a:custGeom>
              <a:avLst/>
              <a:gdLst/>
              <a:ahLst/>
              <a:cxnLst/>
              <a:rect r="r" b="b" t="t" l="l"/>
              <a:pathLst>
                <a:path h="209296" w="58005988">
                  <a:moveTo>
                    <a:pt x="57883180" y="9398"/>
                  </a:moveTo>
                  <a:lnTo>
                    <a:pt x="54419373" y="9398"/>
                  </a:lnTo>
                  <a:lnTo>
                    <a:pt x="39396665" y="9398"/>
                  </a:lnTo>
                  <a:lnTo>
                    <a:pt x="21169345" y="9398"/>
                  </a:lnTo>
                  <a:lnTo>
                    <a:pt x="5408814" y="9398"/>
                  </a:lnTo>
                  <a:cubicBezTo>
                    <a:pt x="2861064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3950159" y="199898"/>
                  </a:lnTo>
                  <a:lnTo>
                    <a:pt x="18972873" y="199898"/>
                  </a:lnTo>
                  <a:lnTo>
                    <a:pt x="37200191" y="199898"/>
                  </a:lnTo>
                  <a:lnTo>
                    <a:pt x="52960721" y="199898"/>
                  </a:lnTo>
                  <a:cubicBezTo>
                    <a:pt x="55508472" y="199898"/>
                    <a:pt x="57624988" y="209296"/>
                    <a:pt x="57872638" y="199898"/>
                  </a:cubicBezTo>
                  <a:cubicBezTo>
                    <a:pt x="57876191" y="199771"/>
                    <a:pt x="57879620" y="199898"/>
                    <a:pt x="57883180" y="199898"/>
                  </a:cubicBezTo>
                  <a:cubicBezTo>
                    <a:pt x="58005734" y="199898"/>
                    <a:pt x="58005988" y="9398"/>
                    <a:pt x="57883180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5185" y="3597427"/>
            <a:ext cx="1667844" cy="2051749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391433" y="4071234"/>
            <a:ext cx="1104136" cy="1104136"/>
          </a:xfrm>
          <a:custGeom>
            <a:avLst/>
            <a:gdLst/>
            <a:ahLst/>
            <a:cxnLst/>
            <a:rect r="r" b="b" t="t" l="l"/>
            <a:pathLst>
              <a:path h="1104136" w="1104136">
                <a:moveTo>
                  <a:pt x="0" y="0"/>
                </a:moveTo>
                <a:lnTo>
                  <a:pt x="1104136" y="0"/>
                </a:lnTo>
                <a:lnTo>
                  <a:pt x="1104136" y="1104136"/>
                </a:lnTo>
                <a:lnTo>
                  <a:pt x="0" y="1104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10532" y="6220765"/>
            <a:ext cx="3821341" cy="40565"/>
            <a:chOff x="0" y="0"/>
            <a:chExt cx="57973983" cy="635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6002" y="212852"/>
              <a:ext cx="58005988" cy="209296"/>
            </a:xfrm>
            <a:custGeom>
              <a:avLst/>
              <a:gdLst/>
              <a:ahLst/>
              <a:cxnLst/>
              <a:rect r="r" b="b" t="t" l="l"/>
              <a:pathLst>
                <a:path h="209296" w="58005988">
                  <a:moveTo>
                    <a:pt x="57883180" y="9398"/>
                  </a:moveTo>
                  <a:lnTo>
                    <a:pt x="54419373" y="9398"/>
                  </a:lnTo>
                  <a:lnTo>
                    <a:pt x="39396665" y="9398"/>
                  </a:lnTo>
                  <a:lnTo>
                    <a:pt x="21169345" y="9398"/>
                  </a:lnTo>
                  <a:lnTo>
                    <a:pt x="5408814" y="9398"/>
                  </a:lnTo>
                  <a:cubicBezTo>
                    <a:pt x="2861064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3950159" y="199898"/>
                  </a:lnTo>
                  <a:lnTo>
                    <a:pt x="18972873" y="199898"/>
                  </a:lnTo>
                  <a:lnTo>
                    <a:pt x="37200191" y="199898"/>
                  </a:lnTo>
                  <a:lnTo>
                    <a:pt x="52960721" y="199898"/>
                  </a:lnTo>
                  <a:cubicBezTo>
                    <a:pt x="55508472" y="199898"/>
                    <a:pt x="57624988" y="209296"/>
                    <a:pt x="57872638" y="199898"/>
                  </a:cubicBezTo>
                  <a:cubicBezTo>
                    <a:pt x="57876191" y="199771"/>
                    <a:pt x="57879620" y="199898"/>
                    <a:pt x="57883180" y="199898"/>
                  </a:cubicBezTo>
                  <a:cubicBezTo>
                    <a:pt x="58005734" y="199898"/>
                    <a:pt x="58005988" y="9398"/>
                    <a:pt x="57883180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5185" y="5194891"/>
            <a:ext cx="1667844" cy="2051749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1391433" y="5668697"/>
            <a:ext cx="1104136" cy="1104136"/>
          </a:xfrm>
          <a:custGeom>
            <a:avLst/>
            <a:gdLst/>
            <a:ahLst/>
            <a:cxnLst/>
            <a:rect r="r" b="b" t="t" l="l"/>
            <a:pathLst>
              <a:path h="1104136" w="1104136">
                <a:moveTo>
                  <a:pt x="0" y="0"/>
                </a:moveTo>
                <a:lnTo>
                  <a:pt x="1104136" y="0"/>
                </a:lnTo>
                <a:lnTo>
                  <a:pt x="1104136" y="1104136"/>
                </a:lnTo>
                <a:lnTo>
                  <a:pt x="0" y="1104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939107" y="7818229"/>
            <a:ext cx="3821341" cy="40565"/>
            <a:chOff x="0" y="0"/>
            <a:chExt cx="57973983" cy="635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16002" y="212852"/>
              <a:ext cx="58005988" cy="209296"/>
            </a:xfrm>
            <a:custGeom>
              <a:avLst/>
              <a:gdLst/>
              <a:ahLst/>
              <a:cxnLst/>
              <a:rect r="r" b="b" t="t" l="l"/>
              <a:pathLst>
                <a:path h="209296" w="58005988">
                  <a:moveTo>
                    <a:pt x="57883180" y="9398"/>
                  </a:moveTo>
                  <a:lnTo>
                    <a:pt x="54419373" y="9398"/>
                  </a:lnTo>
                  <a:lnTo>
                    <a:pt x="39396665" y="9398"/>
                  </a:lnTo>
                  <a:lnTo>
                    <a:pt x="21169345" y="9398"/>
                  </a:lnTo>
                  <a:lnTo>
                    <a:pt x="5408814" y="9398"/>
                  </a:lnTo>
                  <a:cubicBezTo>
                    <a:pt x="2861064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3950159" y="199898"/>
                  </a:lnTo>
                  <a:lnTo>
                    <a:pt x="18972873" y="199898"/>
                  </a:lnTo>
                  <a:lnTo>
                    <a:pt x="37200191" y="199898"/>
                  </a:lnTo>
                  <a:lnTo>
                    <a:pt x="52960721" y="199898"/>
                  </a:lnTo>
                  <a:cubicBezTo>
                    <a:pt x="55508472" y="199898"/>
                    <a:pt x="57624988" y="209296"/>
                    <a:pt x="57872638" y="199898"/>
                  </a:cubicBezTo>
                  <a:cubicBezTo>
                    <a:pt x="57876191" y="199771"/>
                    <a:pt x="57879620" y="199898"/>
                    <a:pt x="57883180" y="199898"/>
                  </a:cubicBezTo>
                  <a:cubicBezTo>
                    <a:pt x="58005734" y="199898"/>
                    <a:pt x="58005988" y="9398"/>
                    <a:pt x="57883180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5185" y="6792354"/>
            <a:ext cx="1667844" cy="2051749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391433" y="7266161"/>
            <a:ext cx="1104136" cy="1104136"/>
          </a:xfrm>
          <a:custGeom>
            <a:avLst/>
            <a:gdLst/>
            <a:ahLst/>
            <a:cxnLst/>
            <a:rect r="r" b="b" t="t" l="l"/>
            <a:pathLst>
              <a:path h="1104136" w="1104136">
                <a:moveTo>
                  <a:pt x="0" y="0"/>
                </a:moveTo>
                <a:lnTo>
                  <a:pt x="1104136" y="0"/>
                </a:lnTo>
                <a:lnTo>
                  <a:pt x="1104136" y="1104136"/>
                </a:lnTo>
                <a:lnTo>
                  <a:pt x="0" y="1104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8179" y="7449162"/>
            <a:ext cx="750643" cy="738133"/>
          </a:xfrm>
          <a:custGeom>
            <a:avLst/>
            <a:gdLst/>
            <a:ahLst/>
            <a:cxnLst/>
            <a:rect r="r" b="b" t="t" l="l"/>
            <a:pathLst>
              <a:path h="738133" w="750643">
                <a:moveTo>
                  <a:pt x="0" y="0"/>
                </a:moveTo>
                <a:lnTo>
                  <a:pt x="750643" y="0"/>
                </a:lnTo>
                <a:lnTo>
                  <a:pt x="750643" y="738133"/>
                </a:lnTo>
                <a:lnTo>
                  <a:pt x="0" y="7381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02297" y="2656341"/>
            <a:ext cx="825257" cy="738230"/>
          </a:xfrm>
          <a:custGeom>
            <a:avLst/>
            <a:gdLst/>
            <a:ahLst/>
            <a:cxnLst/>
            <a:rect r="r" b="b" t="t" l="l"/>
            <a:pathLst>
              <a:path h="738230" w="825257">
                <a:moveTo>
                  <a:pt x="0" y="0"/>
                </a:moveTo>
                <a:lnTo>
                  <a:pt x="825257" y="0"/>
                </a:lnTo>
                <a:lnTo>
                  <a:pt x="825257" y="738230"/>
                </a:lnTo>
                <a:lnTo>
                  <a:pt x="0" y="7382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84588" y="4268593"/>
            <a:ext cx="709036" cy="709036"/>
          </a:xfrm>
          <a:custGeom>
            <a:avLst/>
            <a:gdLst/>
            <a:ahLst/>
            <a:cxnLst/>
            <a:rect r="r" b="b" t="t" l="l"/>
            <a:pathLst>
              <a:path h="709036" w="709036">
                <a:moveTo>
                  <a:pt x="0" y="0"/>
                </a:moveTo>
                <a:lnTo>
                  <a:pt x="709037" y="0"/>
                </a:lnTo>
                <a:lnTo>
                  <a:pt x="709037" y="709036"/>
                </a:lnTo>
                <a:lnTo>
                  <a:pt x="0" y="709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216126" y="46076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40520" y="5817784"/>
            <a:ext cx="805962" cy="805962"/>
          </a:xfrm>
          <a:custGeom>
            <a:avLst/>
            <a:gdLst/>
            <a:ahLst/>
            <a:cxnLst/>
            <a:rect r="r" b="b" t="t" l="l"/>
            <a:pathLst>
              <a:path h="805962" w="805962">
                <a:moveTo>
                  <a:pt x="0" y="0"/>
                </a:moveTo>
                <a:lnTo>
                  <a:pt x="805962" y="0"/>
                </a:lnTo>
                <a:lnTo>
                  <a:pt x="805962" y="805962"/>
                </a:lnTo>
                <a:lnTo>
                  <a:pt x="0" y="8059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29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5155" y="79697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Implementar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88458" y="9484823"/>
            <a:ext cx="5831235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17.</a:t>
            </a: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Comunicación Componentes del Sistema de Información.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98571" y="7351886"/>
            <a:ext cx="314626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BASE DE DATOS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98571" y="2559874"/>
            <a:ext cx="314626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USUARIO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98571" y="4157720"/>
            <a:ext cx="314626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DASHBOARD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98571" y="5759242"/>
            <a:ext cx="314626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GUI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87691" y="9484633"/>
            <a:ext cx="143219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848070" y="4181451"/>
            <a:ext cx="12591860" cy="1924097"/>
          </a:xfrm>
          <a:prstGeom prst="rect">
            <a:avLst/>
          </a:prstGeom>
          <a:solidFill>
            <a:srgbClr val="86EAE9">
              <a:alpha val="29804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2848070" y="4181451"/>
            <a:ext cx="5588140" cy="1924097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4646416" y="4632546"/>
            <a:ext cx="3785110" cy="98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3"/>
              </a:lnSpc>
              <a:spcBef>
                <a:spcPct val="0"/>
              </a:spcBef>
            </a:pPr>
            <a:r>
              <a:rPr lang="en-US" b="true" sz="3041" spc="11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PLANTEAMIENTO DEL PROBLEMA</a:t>
            </a:r>
          </a:p>
        </p:txBody>
      </p:sp>
      <p:grpSp>
        <p:nvGrpSpPr>
          <p:cNvPr name="Group 7" id="7"/>
          <p:cNvGrpSpPr/>
          <p:nvPr/>
        </p:nvGrpSpPr>
        <p:grpSpPr>
          <a:xfrm rot="-8100000">
            <a:off x="7750710" y="4463774"/>
            <a:ext cx="1361632" cy="1359453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040022" y="4391875"/>
            <a:ext cx="4845883" cy="135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151" indent="-243075" lvl="1">
              <a:lnSpc>
                <a:spcPts val="3602"/>
              </a:lnSpc>
              <a:buFont typeface="Arial"/>
              <a:buChar char="•"/>
            </a:pPr>
            <a:r>
              <a:rPr lang="en-US" sz="2251" spc="11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Palabras claves</a:t>
            </a:r>
          </a:p>
          <a:p>
            <a:pPr algn="l" marL="486151" indent="-243075" lvl="1">
              <a:lnSpc>
                <a:spcPts val="3602"/>
              </a:lnSpc>
              <a:buFont typeface="Arial"/>
              <a:buChar char="•"/>
            </a:pPr>
            <a:r>
              <a:rPr lang="en-US" sz="2251" spc="11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Problema</a:t>
            </a:r>
          </a:p>
          <a:p>
            <a:pPr algn="l" marL="486151" indent="-243075" lvl="1">
              <a:lnSpc>
                <a:spcPts val="3602"/>
              </a:lnSpc>
              <a:buFont typeface="Arial"/>
              <a:buChar char="•"/>
            </a:pPr>
            <a:r>
              <a:rPr lang="en-US" sz="2251" spc="112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Justificación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346096" y="4243244"/>
            <a:ext cx="916009" cy="1800513"/>
            <a:chOff x="0" y="0"/>
            <a:chExt cx="1221346" cy="24006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1346" cy="2400683"/>
            </a:xfrm>
            <a:custGeom>
              <a:avLst/>
              <a:gdLst/>
              <a:ahLst/>
              <a:cxnLst/>
              <a:rect r="r" b="b" t="t" l="l"/>
              <a:pathLst>
                <a:path h="2400683" w="1221346">
                  <a:moveTo>
                    <a:pt x="0" y="0"/>
                  </a:moveTo>
                  <a:lnTo>
                    <a:pt x="1221346" y="0"/>
                  </a:lnTo>
                  <a:lnTo>
                    <a:pt x="1221346" y="2400683"/>
                  </a:lnTo>
                  <a:lnTo>
                    <a:pt x="0" y="2400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8280" t="0" r="-4828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8700" y="261362"/>
              <a:ext cx="903946" cy="1820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16"/>
                </a:lnSpc>
                <a:spcBef>
                  <a:spcPct val="0"/>
                </a:spcBef>
              </a:pPr>
              <a:r>
                <a:rPr lang="en-US" b="true" sz="4211" u="none">
                  <a:solidFill>
                    <a:srgbClr val="86EAE9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5060" y="2623176"/>
            <a:ext cx="14897880" cy="5965359"/>
          </a:xfrm>
          <a:custGeom>
            <a:avLst/>
            <a:gdLst/>
            <a:ahLst/>
            <a:cxnLst/>
            <a:rect r="r" b="b" t="t" l="l"/>
            <a:pathLst>
              <a:path h="5965359" w="14897880">
                <a:moveTo>
                  <a:pt x="0" y="0"/>
                </a:moveTo>
                <a:lnTo>
                  <a:pt x="14897880" y="0"/>
                </a:lnTo>
                <a:lnTo>
                  <a:pt x="14897880" y="5965359"/>
                </a:lnTo>
                <a:lnTo>
                  <a:pt x="0" y="5965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CREAR ORDEN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25642" y="8540910"/>
            <a:ext cx="3267298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18. Pasos para crear una orden.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54985" y="2298189"/>
            <a:ext cx="14578031" cy="5976993"/>
          </a:xfrm>
          <a:custGeom>
            <a:avLst/>
            <a:gdLst/>
            <a:ahLst/>
            <a:cxnLst/>
            <a:rect r="r" b="b" t="t" l="l"/>
            <a:pathLst>
              <a:path h="5976993" w="14578031">
                <a:moveTo>
                  <a:pt x="0" y="0"/>
                </a:moveTo>
                <a:lnTo>
                  <a:pt x="14578030" y="0"/>
                </a:lnTo>
                <a:lnTo>
                  <a:pt x="14578030" y="5976993"/>
                </a:lnTo>
                <a:lnTo>
                  <a:pt x="0" y="5976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CREAR ORDEN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51104" y="8409112"/>
            <a:ext cx="3267298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19. Pasos para crear una orden.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2065" y="4982826"/>
            <a:ext cx="5360101" cy="1457115"/>
          </a:xfrm>
          <a:custGeom>
            <a:avLst/>
            <a:gdLst/>
            <a:ahLst/>
            <a:cxnLst/>
            <a:rect r="r" b="b" t="t" l="l"/>
            <a:pathLst>
              <a:path h="1457115" w="5360101">
                <a:moveTo>
                  <a:pt x="0" y="0"/>
                </a:moveTo>
                <a:lnTo>
                  <a:pt x="5360101" y="0"/>
                </a:lnTo>
                <a:lnTo>
                  <a:pt x="5360101" y="1457115"/>
                </a:lnTo>
                <a:lnTo>
                  <a:pt x="0" y="1457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72469" y="2034695"/>
            <a:ext cx="5875312" cy="7353378"/>
          </a:xfrm>
          <a:custGeom>
            <a:avLst/>
            <a:gdLst/>
            <a:ahLst/>
            <a:cxnLst/>
            <a:rect r="r" b="b" t="t" l="l"/>
            <a:pathLst>
              <a:path h="7353378" w="5875312">
                <a:moveTo>
                  <a:pt x="0" y="0"/>
                </a:moveTo>
                <a:lnTo>
                  <a:pt x="5875312" y="0"/>
                </a:lnTo>
                <a:lnTo>
                  <a:pt x="5875312" y="7353377"/>
                </a:lnTo>
                <a:lnTo>
                  <a:pt x="0" y="7353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27028" y="6571018"/>
            <a:ext cx="1935138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21. ID de orden.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CREAR ORDEN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80483" y="9234339"/>
            <a:ext cx="3267298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20. Pasos para crear una orden.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1370840"/>
            <a:ext cx="13708378" cy="7545320"/>
          </a:xfrm>
          <a:custGeom>
            <a:avLst/>
            <a:gdLst/>
            <a:ahLst/>
            <a:cxnLst/>
            <a:rect r="r" b="b" t="t" l="l"/>
            <a:pathLst>
              <a:path h="7545320" w="13708378">
                <a:moveTo>
                  <a:pt x="0" y="0"/>
                </a:moveTo>
                <a:lnTo>
                  <a:pt x="13708378" y="0"/>
                </a:lnTo>
                <a:lnTo>
                  <a:pt x="13708378" y="7545320"/>
                </a:lnTo>
                <a:lnTo>
                  <a:pt x="0" y="7545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3415" y="565072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47918" y="8868535"/>
            <a:ext cx="4550271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22. Modificación base de datos ( Crear Orden).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9811" y="2396113"/>
            <a:ext cx="13708378" cy="5494775"/>
          </a:xfrm>
          <a:custGeom>
            <a:avLst/>
            <a:gdLst/>
            <a:ahLst/>
            <a:cxnLst/>
            <a:rect r="r" b="b" t="t" l="l"/>
            <a:pathLst>
              <a:path h="5494775" w="13708378">
                <a:moveTo>
                  <a:pt x="0" y="0"/>
                </a:moveTo>
                <a:lnTo>
                  <a:pt x="13708378" y="0"/>
                </a:lnTo>
                <a:lnTo>
                  <a:pt x="13708378" y="5494774"/>
                </a:lnTo>
                <a:lnTo>
                  <a:pt x="0" y="5494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ELIMINAR ORDEN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74498" y="7843262"/>
            <a:ext cx="3522762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23. Pasos para eliminar una orden.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2974" y="2239077"/>
            <a:ext cx="14082052" cy="5808846"/>
          </a:xfrm>
          <a:custGeom>
            <a:avLst/>
            <a:gdLst/>
            <a:ahLst/>
            <a:cxnLst/>
            <a:rect r="r" b="b" t="t" l="l"/>
            <a:pathLst>
              <a:path h="5808846" w="14082052">
                <a:moveTo>
                  <a:pt x="0" y="0"/>
                </a:moveTo>
                <a:lnTo>
                  <a:pt x="14082052" y="0"/>
                </a:lnTo>
                <a:lnTo>
                  <a:pt x="14082052" y="5808846"/>
                </a:lnTo>
                <a:lnTo>
                  <a:pt x="0" y="5808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ELIMINAR ORDEN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46554" y="8000298"/>
            <a:ext cx="3522762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24. Pasos para eliminar una orden.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47408" y="2361044"/>
            <a:ext cx="14193185" cy="5564911"/>
          </a:xfrm>
          <a:custGeom>
            <a:avLst/>
            <a:gdLst/>
            <a:ahLst/>
            <a:cxnLst/>
            <a:rect r="r" b="b" t="t" l="l"/>
            <a:pathLst>
              <a:path h="5564911" w="14193185">
                <a:moveTo>
                  <a:pt x="0" y="0"/>
                </a:moveTo>
                <a:lnTo>
                  <a:pt x="14193184" y="0"/>
                </a:lnTo>
                <a:lnTo>
                  <a:pt x="14193184" y="5564912"/>
                </a:lnTo>
                <a:lnTo>
                  <a:pt x="0" y="5564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ELIMINAR ORDEN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46554" y="8000298"/>
            <a:ext cx="3522762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25. Pasos para eliminar una orden.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75965" y="2183523"/>
            <a:ext cx="6717033" cy="6507579"/>
          </a:xfrm>
          <a:custGeom>
            <a:avLst/>
            <a:gdLst/>
            <a:ahLst/>
            <a:cxnLst/>
            <a:rect r="r" b="b" t="t" l="l"/>
            <a:pathLst>
              <a:path h="6507579" w="6717033">
                <a:moveTo>
                  <a:pt x="0" y="0"/>
                </a:moveTo>
                <a:lnTo>
                  <a:pt x="6717033" y="0"/>
                </a:lnTo>
                <a:lnTo>
                  <a:pt x="6717033" y="6507579"/>
                </a:lnTo>
                <a:lnTo>
                  <a:pt x="0" y="6507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0" t="-6311" r="-8379" b="-540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57201" y="2339991"/>
            <a:ext cx="7215346" cy="6351111"/>
          </a:xfrm>
          <a:custGeom>
            <a:avLst/>
            <a:gdLst/>
            <a:ahLst/>
            <a:cxnLst/>
            <a:rect r="r" b="b" t="t" l="l"/>
            <a:pathLst>
              <a:path h="6351111" w="7215346">
                <a:moveTo>
                  <a:pt x="0" y="0"/>
                </a:moveTo>
                <a:lnTo>
                  <a:pt x="7215346" y="0"/>
                </a:lnTo>
                <a:lnTo>
                  <a:pt x="7215346" y="6351111"/>
                </a:lnTo>
                <a:lnTo>
                  <a:pt x="0" y="6351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216" t="-8930" r="-5286" b="-554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909348" y="5199795"/>
            <a:ext cx="631503" cy="63150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1335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ELIMINAR ORDEN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53120" y="8776024"/>
            <a:ext cx="4819427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26. Modificación base de datos ( Eliminar  Orden).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9811" y="2373265"/>
            <a:ext cx="13708378" cy="5540469"/>
          </a:xfrm>
          <a:custGeom>
            <a:avLst/>
            <a:gdLst/>
            <a:ahLst/>
            <a:cxnLst/>
            <a:rect r="r" b="b" t="t" l="l"/>
            <a:pathLst>
              <a:path h="5540469" w="13708378">
                <a:moveTo>
                  <a:pt x="0" y="0"/>
                </a:moveTo>
                <a:lnTo>
                  <a:pt x="13708378" y="0"/>
                </a:lnTo>
                <a:lnTo>
                  <a:pt x="13708378" y="5540470"/>
                </a:lnTo>
                <a:lnTo>
                  <a:pt x="0" y="5540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71067" y="8048314"/>
            <a:ext cx="3473736" cy="27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9"/>
              </a:lnSpc>
              <a:spcBef>
                <a:spcPct val="0"/>
              </a:spcBef>
            </a:pPr>
            <a:r>
              <a:rPr lang="en-US" b="true" sz="151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27. Pasos para modificar orden.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MODIFICAR ORDEN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9811" y="2387545"/>
            <a:ext cx="13708378" cy="5511910"/>
          </a:xfrm>
          <a:custGeom>
            <a:avLst/>
            <a:gdLst/>
            <a:ahLst/>
            <a:cxnLst/>
            <a:rect r="r" b="b" t="t" l="l"/>
            <a:pathLst>
              <a:path h="5511910" w="13708378">
                <a:moveTo>
                  <a:pt x="0" y="0"/>
                </a:moveTo>
                <a:lnTo>
                  <a:pt x="13708378" y="0"/>
                </a:lnTo>
                <a:lnTo>
                  <a:pt x="13708378" y="5511910"/>
                </a:lnTo>
                <a:lnTo>
                  <a:pt x="0" y="551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MODIFICAR ORDEN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1067" y="8048314"/>
            <a:ext cx="3473736" cy="27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9"/>
              </a:lnSpc>
              <a:spcBef>
                <a:spcPct val="0"/>
              </a:spcBef>
            </a:pPr>
            <a:r>
              <a:rPr lang="en-US" b="true" sz="151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28. Pasos para modificar orden.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3094386" y="1626169"/>
            <a:ext cx="3197471" cy="7711504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1103667" y="4062742"/>
            <a:ext cx="4668622" cy="53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  <a:spcBef>
                <a:spcPct val="0"/>
              </a:spcBef>
            </a:pPr>
            <a:r>
              <a:rPr lang="en-US" b="true" sz="3300" spc="3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Celda de Manufactura</a:t>
            </a:r>
          </a:p>
        </p:txBody>
      </p:sp>
      <p:sp>
        <p:nvSpPr>
          <p:cNvPr name="AutoShape 5" id="5"/>
          <p:cNvSpPr/>
          <p:nvPr/>
        </p:nvSpPr>
        <p:spPr>
          <a:xfrm rot="5400000">
            <a:off x="11733203" y="1626169"/>
            <a:ext cx="3197471" cy="7711504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9742484" y="4093544"/>
            <a:ext cx="7445207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  <a:spcBef>
                <a:spcPct val="0"/>
              </a:spcBef>
            </a:pPr>
            <a:r>
              <a:rPr lang="en-US" b="true" sz="3300" spc="3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MES (Manufacturing Executing System)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3667" y="4898921"/>
            <a:ext cx="6969534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9"/>
              </a:lnSpc>
              <a:spcBef>
                <a:spcPct val="0"/>
              </a:spcBef>
            </a:pPr>
            <a:r>
              <a:rPr lang="en-US" sz="1899" spc="9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Optimización de operaciones de un área de trabajo, con el objetivo de eliminar de manera consistente y progresiva aquellas actividades que no poseen ningún valor agregado en el proceso de manufactura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42484" y="5251346"/>
            <a:ext cx="7054204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9"/>
              </a:lnSpc>
              <a:spcBef>
                <a:spcPct val="0"/>
              </a:spcBef>
            </a:pPr>
            <a:r>
              <a:rPr lang="en-US" sz="1899" spc="9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Actúa como un sistema de control y de monitoreo de la información para gestionar procesos de producción en entornos industriales, documentando la gestión de la planta. [2][3][4][5].</a:t>
            </a:r>
          </a:p>
          <a:p>
            <a:pPr algn="just">
              <a:lnSpc>
                <a:spcPts val="284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187691" y="9484633"/>
            <a:ext cx="143219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028700" y="699439"/>
            <a:ext cx="1367642" cy="470904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name="Group 11" id="11"/>
          <p:cNvGrpSpPr/>
          <p:nvPr/>
        </p:nvGrpSpPr>
        <p:grpSpPr>
          <a:xfrm rot="-8100000">
            <a:off x="2228573" y="768534"/>
            <a:ext cx="333246" cy="332713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64949" y="771890"/>
            <a:ext cx="535023" cy="340649"/>
            <a:chOff x="0" y="0"/>
            <a:chExt cx="713364" cy="4541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3364" cy="454199"/>
            </a:xfrm>
            <a:custGeom>
              <a:avLst/>
              <a:gdLst/>
              <a:ahLst/>
              <a:cxnLst/>
              <a:rect r="r" b="b" t="t" l="l"/>
              <a:pathLst>
                <a:path h="454199" w="713364">
                  <a:moveTo>
                    <a:pt x="0" y="0"/>
                  </a:moveTo>
                  <a:lnTo>
                    <a:pt x="713364" y="0"/>
                  </a:lnTo>
                  <a:lnTo>
                    <a:pt x="713364" y="454199"/>
                  </a:lnTo>
                  <a:lnTo>
                    <a:pt x="0" y="4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92694" y="78723"/>
              <a:ext cx="527977" cy="27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93"/>
                </a:lnSpc>
                <a:spcBef>
                  <a:spcPct val="0"/>
                </a:spcBef>
              </a:pPr>
              <a:r>
                <a:rPr lang="en-US" b="true" sz="1292" u="none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124937" y="5956196"/>
            <a:ext cx="338286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[1].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9811" y="2319003"/>
            <a:ext cx="13708378" cy="5648994"/>
          </a:xfrm>
          <a:custGeom>
            <a:avLst/>
            <a:gdLst/>
            <a:ahLst/>
            <a:cxnLst/>
            <a:rect r="r" b="b" t="t" l="l"/>
            <a:pathLst>
              <a:path h="5648994" w="13708378">
                <a:moveTo>
                  <a:pt x="0" y="0"/>
                </a:moveTo>
                <a:lnTo>
                  <a:pt x="13708378" y="0"/>
                </a:lnTo>
                <a:lnTo>
                  <a:pt x="13708378" y="5648994"/>
                </a:lnTo>
                <a:lnTo>
                  <a:pt x="0" y="5648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MODIFICAR ORDEN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1067" y="8048314"/>
            <a:ext cx="3473736" cy="27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9"/>
              </a:lnSpc>
              <a:spcBef>
                <a:spcPct val="0"/>
              </a:spcBef>
            </a:pPr>
            <a:r>
              <a:rPr lang="en-US" b="true" sz="151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29. Pasos para modificar orden.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22569" y="1688010"/>
            <a:ext cx="8442863" cy="7225334"/>
          </a:xfrm>
          <a:custGeom>
            <a:avLst/>
            <a:gdLst/>
            <a:ahLst/>
            <a:cxnLst/>
            <a:rect r="r" b="b" t="t" l="l"/>
            <a:pathLst>
              <a:path h="7225334" w="8442863">
                <a:moveTo>
                  <a:pt x="0" y="0"/>
                </a:moveTo>
                <a:lnTo>
                  <a:pt x="8442862" y="0"/>
                </a:lnTo>
                <a:lnTo>
                  <a:pt x="8442862" y="7225334"/>
                </a:lnTo>
                <a:lnTo>
                  <a:pt x="0" y="7225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MODIFICAR ORDEN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65942" y="8865719"/>
            <a:ext cx="3473736" cy="27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9"/>
              </a:lnSpc>
              <a:spcBef>
                <a:spcPct val="0"/>
              </a:spcBef>
            </a:pPr>
            <a:r>
              <a:rPr lang="en-US" b="true" sz="151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30. Pasos para modificar orden.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0313" y="6151423"/>
            <a:ext cx="7955659" cy="3274726"/>
          </a:xfrm>
          <a:custGeom>
            <a:avLst/>
            <a:gdLst/>
            <a:ahLst/>
            <a:cxnLst/>
            <a:rect r="r" b="b" t="t" l="l"/>
            <a:pathLst>
              <a:path h="3274726" w="7955659">
                <a:moveTo>
                  <a:pt x="0" y="0"/>
                </a:moveTo>
                <a:lnTo>
                  <a:pt x="7955659" y="0"/>
                </a:lnTo>
                <a:lnTo>
                  <a:pt x="7955659" y="3274726"/>
                </a:lnTo>
                <a:lnTo>
                  <a:pt x="0" y="3274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7809" y="1554330"/>
            <a:ext cx="7320667" cy="4170000"/>
          </a:xfrm>
          <a:custGeom>
            <a:avLst/>
            <a:gdLst/>
            <a:ahLst/>
            <a:cxnLst/>
            <a:rect r="r" b="b" t="t" l="l"/>
            <a:pathLst>
              <a:path h="4170000" w="7320667">
                <a:moveTo>
                  <a:pt x="0" y="0"/>
                </a:moveTo>
                <a:lnTo>
                  <a:pt x="7320667" y="0"/>
                </a:lnTo>
                <a:lnTo>
                  <a:pt x="7320667" y="4170000"/>
                </a:lnTo>
                <a:lnTo>
                  <a:pt x="0" y="417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MODIFICAR ORDEN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6399" y="5570597"/>
            <a:ext cx="4895776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31. Modificación base de datos ( Modificar Orden).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0196" y="9272416"/>
            <a:ext cx="4895776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32. Modificación base de datos ( Modificar Orden).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8896" y="1321998"/>
            <a:ext cx="11930208" cy="7643004"/>
          </a:xfrm>
          <a:custGeom>
            <a:avLst/>
            <a:gdLst/>
            <a:ahLst/>
            <a:cxnLst/>
            <a:rect r="r" b="b" t="t" l="l"/>
            <a:pathLst>
              <a:path h="7643004" w="11930208">
                <a:moveTo>
                  <a:pt x="0" y="0"/>
                </a:moveTo>
                <a:lnTo>
                  <a:pt x="11930208" y="0"/>
                </a:lnTo>
                <a:lnTo>
                  <a:pt x="11930208" y="7643004"/>
                </a:lnTo>
                <a:lnTo>
                  <a:pt x="0" y="7643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13329" y="9104567"/>
            <a:ext cx="4895776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33. Modificación base de datos ( Modificar Orden).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9142" y="3182243"/>
            <a:ext cx="12449716" cy="3922513"/>
          </a:xfrm>
          <a:custGeom>
            <a:avLst/>
            <a:gdLst/>
            <a:ahLst/>
            <a:cxnLst/>
            <a:rect r="r" b="b" t="t" l="l"/>
            <a:pathLst>
              <a:path h="3922513" w="12449716">
                <a:moveTo>
                  <a:pt x="0" y="0"/>
                </a:moveTo>
                <a:lnTo>
                  <a:pt x="12449716" y="0"/>
                </a:lnTo>
                <a:lnTo>
                  <a:pt x="12449716" y="3922514"/>
                </a:lnTo>
                <a:lnTo>
                  <a:pt x="0" y="3922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VER ÓRDENES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38804" y="7314742"/>
            <a:ext cx="2930054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34. Pasos para ver órdenes.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2471"/>
            <a:ext cx="2324818" cy="885539"/>
            <a:chOff x="0" y="0"/>
            <a:chExt cx="2851224" cy="1112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224" cy="1113790"/>
            </a:xfrm>
            <a:custGeom>
              <a:avLst/>
              <a:gdLst/>
              <a:ahLst/>
              <a:cxnLst/>
              <a:rect r="r" b="b" t="t" l="l"/>
              <a:pathLst>
                <a:path h="1113790" w="2851224">
                  <a:moveTo>
                    <a:pt x="22987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298774" y="1113790"/>
                  </a:lnTo>
                  <a:lnTo>
                    <a:pt x="2851224" y="558800"/>
                  </a:lnTo>
                  <a:lnTo>
                    <a:pt x="2298774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4174" y="172686"/>
              <a:ext cx="796232" cy="762069"/>
            </a:xfrm>
            <a:custGeom>
              <a:avLst/>
              <a:gdLst/>
              <a:ahLst/>
              <a:cxnLst/>
              <a:rect r="r" b="b" t="t" l="l"/>
              <a:pathLst>
                <a:path h="762069" w="796232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90478" y="1007115"/>
            <a:ext cx="184992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Operar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06430" y="1042141"/>
            <a:ext cx="368097" cy="368097"/>
          </a:xfrm>
          <a:custGeom>
            <a:avLst/>
            <a:gdLst/>
            <a:ahLst/>
            <a:cxnLst/>
            <a:rect r="r" b="b" t="t" l="l"/>
            <a:pathLst>
              <a:path h="368097" w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46132" y="2413115"/>
            <a:ext cx="9795735" cy="5932485"/>
          </a:xfrm>
          <a:custGeom>
            <a:avLst/>
            <a:gdLst/>
            <a:ahLst/>
            <a:cxnLst/>
            <a:rect r="r" b="b" t="t" l="l"/>
            <a:pathLst>
              <a:path h="5932485" w="9795735">
                <a:moveTo>
                  <a:pt x="0" y="0"/>
                </a:moveTo>
                <a:lnTo>
                  <a:pt x="9795736" y="0"/>
                </a:lnTo>
                <a:lnTo>
                  <a:pt x="9795736" y="5932485"/>
                </a:lnTo>
                <a:lnTo>
                  <a:pt x="0" y="5932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08349" y="87789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EJECUTAR CELDA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5132" y="8564788"/>
            <a:ext cx="4716735" cy="25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b="true" sz="143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Figura 35. Pasos para ejecutar la celda de manufactura.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338456" y="4103580"/>
            <a:ext cx="13611088" cy="2079840"/>
          </a:xfrm>
          <a:prstGeom prst="rect">
            <a:avLst/>
          </a:prstGeom>
          <a:solidFill>
            <a:srgbClr val="13538A">
              <a:alpha val="29804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112549" y="4427185"/>
            <a:ext cx="5238125" cy="135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501" indent="-262751" lvl="1">
              <a:lnSpc>
                <a:spcPts val="3651"/>
              </a:lnSpc>
              <a:buFont typeface="Arial"/>
              <a:buChar char="•"/>
            </a:pPr>
            <a:r>
              <a:rPr lang="en-US" sz="2434" spc="12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Conclusiones</a:t>
            </a:r>
          </a:p>
          <a:p>
            <a:pPr algn="l" marL="525501" indent="-262751" lvl="1">
              <a:lnSpc>
                <a:spcPts val="3651"/>
              </a:lnSpc>
              <a:buFont typeface="Arial"/>
              <a:buChar char="•"/>
            </a:pPr>
            <a:r>
              <a:rPr lang="en-US" sz="2434" spc="12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Trabajos Futuros</a:t>
            </a:r>
          </a:p>
          <a:p>
            <a:pPr algn="l" marL="525501" indent="-262751" lvl="1">
              <a:lnSpc>
                <a:spcPts val="3651"/>
              </a:lnSpc>
              <a:buFont typeface="Arial"/>
              <a:buChar char="•"/>
            </a:pPr>
            <a:r>
              <a:rPr lang="en-US" sz="2434" spc="12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Referencias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338456" y="4103580"/>
            <a:ext cx="6040463" cy="2079840"/>
          </a:xfrm>
          <a:prstGeom prst="rect">
            <a:avLst/>
          </a:prstGeom>
          <a:solidFill>
            <a:srgbClr val="13538A"/>
          </a:solidFill>
        </p:spPr>
      </p:sp>
      <p:grpSp>
        <p:nvGrpSpPr>
          <p:cNvPr name="Group 5" id="5"/>
          <p:cNvGrpSpPr/>
          <p:nvPr/>
        </p:nvGrpSpPr>
        <p:grpSpPr>
          <a:xfrm rot="-8100000">
            <a:off x="7637933" y="4408754"/>
            <a:ext cx="1471847" cy="1469492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282367" y="4615404"/>
            <a:ext cx="4592848" cy="106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0"/>
              </a:lnSpc>
              <a:spcBef>
                <a:spcPct val="0"/>
              </a:spcBef>
            </a:pPr>
            <a:r>
              <a:rPr lang="en-US" b="true" sz="3287" spc="12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CONCLUSIONES Y TRABAJOS FUTUROS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876793" y="4170374"/>
            <a:ext cx="990154" cy="1946252"/>
            <a:chOff x="0" y="0"/>
            <a:chExt cx="1320206" cy="25950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0206" cy="2595003"/>
            </a:xfrm>
            <a:custGeom>
              <a:avLst/>
              <a:gdLst/>
              <a:ahLst/>
              <a:cxnLst/>
              <a:rect r="r" b="b" t="t" l="l"/>
              <a:pathLst>
                <a:path h="2595003" w="1320206">
                  <a:moveTo>
                    <a:pt x="0" y="0"/>
                  </a:moveTo>
                  <a:lnTo>
                    <a:pt x="1320206" y="0"/>
                  </a:lnTo>
                  <a:lnTo>
                    <a:pt x="1320206" y="2595003"/>
                  </a:lnTo>
                  <a:lnTo>
                    <a:pt x="0" y="259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8280" t="0" r="-4828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1546" y="296669"/>
              <a:ext cx="977114" cy="1954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962"/>
                </a:lnSpc>
                <a:spcBef>
                  <a:spcPct val="0"/>
                </a:spcBef>
              </a:pPr>
              <a:r>
                <a:rPr lang="en-US" b="true" sz="4551" u="none">
                  <a:solidFill>
                    <a:srgbClr val="13538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05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5033" y="2255522"/>
            <a:ext cx="18733033" cy="4417641"/>
          </a:xfrm>
          <a:custGeom>
            <a:avLst/>
            <a:gdLst/>
            <a:ahLst/>
            <a:cxnLst/>
            <a:rect r="r" b="b" t="t" l="l"/>
            <a:pathLst>
              <a:path h="4417641" w="18733033">
                <a:moveTo>
                  <a:pt x="0" y="0"/>
                </a:moveTo>
                <a:lnTo>
                  <a:pt x="18733033" y="0"/>
                </a:lnTo>
                <a:lnTo>
                  <a:pt x="18733033" y="4417641"/>
                </a:lnTo>
                <a:lnTo>
                  <a:pt x="0" y="4417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321468"/>
            <a:ext cx="1942237" cy="1942237"/>
          </a:xfrm>
          <a:custGeom>
            <a:avLst/>
            <a:gdLst/>
            <a:ahLst/>
            <a:cxnLst/>
            <a:rect r="r" b="b" t="t" l="l"/>
            <a:pathLst>
              <a:path h="1942237" w="1942237">
                <a:moveTo>
                  <a:pt x="0" y="0"/>
                </a:moveTo>
                <a:lnTo>
                  <a:pt x="1942237" y="0"/>
                </a:lnTo>
                <a:lnTo>
                  <a:pt x="1942237" y="1942237"/>
                </a:lnTo>
                <a:lnTo>
                  <a:pt x="0" y="1942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41755" y="4069748"/>
            <a:ext cx="2070541" cy="2070541"/>
          </a:xfrm>
          <a:custGeom>
            <a:avLst/>
            <a:gdLst/>
            <a:ahLst/>
            <a:cxnLst/>
            <a:rect r="r" b="b" t="t" l="l"/>
            <a:pathLst>
              <a:path h="2070541" w="2070541">
                <a:moveTo>
                  <a:pt x="0" y="0"/>
                </a:moveTo>
                <a:lnTo>
                  <a:pt x="2070541" y="0"/>
                </a:lnTo>
                <a:lnTo>
                  <a:pt x="2070541" y="2070542"/>
                </a:lnTo>
                <a:lnTo>
                  <a:pt x="0" y="2070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10374" y="3992787"/>
            <a:ext cx="2147503" cy="2147503"/>
          </a:xfrm>
          <a:custGeom>
            <a:avLst/>
            <a:gdLst/>
            <a:ahLst/>
            <a:cxnLst/>
            <a:rect r="r" b="b" t="t" l="l"/>
            <a:pathLst>
              <a:path h="2147503" w="2147503">
                <a:moveTo>
                  <a:pt x="0" y="0"/>
                </a:moveTo>
                <a:lnTo>
                  <a:pt x="2147503" y="0"/>
                </a:lnTo>
                <a:lnTo>
                  <a:pt x="2147503" y="2147503"/>
                </a:lnTo>
                <a:lnTo>
                  <a:pt x="0" y="2147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21966" y="4005928"/>
            <a:ext cx="2134362" cy="2134362"/>
          </a:xfrm>
          <a:custGeom>
            <a:avLst/>
            <a:gdLst/>
            <a:ahLst/>
            <a:cxnLst/>
            <a:rect r="r" b="b" t="t" l="l"/>
            <a:pathLst>
              <a:path h="2134362" w="2134362">
                <a:moveTo>
                  <a:pt x="0" y="0"/>
                </a:moveTo>
                <a:lnTo>
                  <a:pt x="2134362" y="0"/>
                </a:lnTo>
                <a:lnTo>
                  <a:pt x="2134362" y="2134362"/>
                </a:lnTo>
                <a:lnTo>
                  <a:pt x="0" y="2134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23575" y="1083287"/>
            <a:ext cx="9040849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1340" y="7330388"/>
            <a:ext cx="3440172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Mejora la valorización, control y g</a:t>
            </a: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estión de los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87657" y="-11060453"/>
            <a:ext cx="3914531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Facilita la formulación de consultas</a:t>
            </a:r>
          </a:p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complejas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37387" y="7330388"/>
            <a:ext cx="336440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Base sólida para la optimización y automatización futura</a:t>
            </a:r>
          </a:p>
          <a:p>
            <a:pPr algn="ctr" marL="0" indent="0" lvl="0">
              <a:lnSpc>
                <a:spcPts val="28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de procesos de fabricación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90898" y="7311338"/>
            <a:ext cx="381099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</a:t>
            </a: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acilitar la formulación de consultas complejas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56301" y="7273238"/>
            <a:ext cx="386569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</a:t>
            </a: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epresentar la estructura y comportamiento de la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Celda de Manufactura como un conjunto de nodos y vértices.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563516"/>
            <a:ext cx="3525022" cy="2030323"/>
            <a:chOff x="0" y="0"/>
            <a:chExt cx="928401" cy="534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 spc="1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3909698" y="7976671"/>
            <a:ext cx="644024" cy="61716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>
                <a:alpha val="4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909698" y="5946348"/>
            <a:ext cx="3525022" cy="2030323"/>
            <a:chOff x="0" y="0"/>
            <a:chExt cx="928401" cy="5347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 spc="1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42430" y="5329180"/>
            <a:ext cx="3525022" cy="2030323"/>
            <a:chOff x="0" y="0"/>
            <a:chExt cx="928401" cy="5347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 spc="1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49295" y="4717372"/>
            <a:ext cx="3525022" cy="2030323"/>
            <a:chOff x="0" y="0"/>
            <a:chExt cx="928401" cy="5347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 spc="1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4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9739770" y="6742335"/>
            <a:ext cx="618157" cy="617168"/>
            <a:chOff x="0" y="0"/>
            <a:chExt cx="6350000" cy="63398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>
                <a:alpha val="49804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6826088" y="7359503"/>
            <a:ext cx="618157" cy="617168"/>
            <a:chOff x="0" y="0"/>
            <a:chExt cx="6350000" cy="63398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>
                <a:alpha val="49804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650434" y="3051745"/>
            <a:ext cx="4948354" cy="4020616"/>
            <a:chOff x="0" y="0"/>
            <a:chExt cx="1068709" cy="8683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8709" cy="868343"/>
            </a:xfrm>
            <a:custGeom>
              <a:avLst/>
              <a:gdLst/>
              <a:ahLst/>
              <a:cxnLst/>
              <a:rect r="r" b="b" t="t" l="l"/>
              <a:pathLst>
                <a:path h="868343" w="1068709">
                  <a:moveTo>
                    <a:pt x="1068709" y="434171"/>
                  </a:moveTo>
                  <a:lnTo>
                    <a:pt x="662309" y="0"/>
                  </a:lnTo>
                  <a:lnTo>
                    <a:pt x="66230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662309" y="665143"/>
                  </a:lnTo>
                  <a:lnTo>
                    <a:pt x="662309" y="868343"/>
                  </a:lnTo>
                  <a:lnTo>
                    <a:pt x="1068709" y="434171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27000"/>
              <a:ext cx="967109" cy="538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 spc="1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2640909" y="6125167"/>
            <a:ext cx="618157" cy="617168"/>
            <a:chOff x="0" y="0"/>
            <a:chExt cx="6350000" cy="63398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>
                <a:alpha val="49804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91798" y="4390650"/>
            <a:ext cx="2436925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Pruebas en Entornos Reales y otros sistemas MES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59066" y="1875945"/>
            <a:ext cx="2272366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Inversión en la Celda de Manufactura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50849" y="4062885"/>
            <a:ext cx="2213175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Mejoras en la Interfaz de Usuario (GUI)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55644" y="2819123"/>
            <a:ext cx="260158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Desarrollo de Gemelos Digitales para el sistema MES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81492" y="2300125"/>
            <a:ext cx="266894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Implementación de Modelos de Inteligencia Artificial (IA)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0163" y="981075"/>
            <a:ext cx="11187724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16"/>
              </a:lnSpc>
            </a:pPr>
            <a:r>
              <a:rPr lang="en-US" b="true" sz="3600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TRABAJOS FUTUROS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38646"/>
            <a:ext cx="4249647" cy="684867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424428" y="898962"/>
            <a:ext cx="2853919" cy="5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4"/>
              </a:lnSpc>
              <a:spcBef>
                <a:spcPct val="0"/>
              </a:spcBef>
            </a:pPr>
            <a:r>
              <a:rPr lang="en-US" b="true" sz="3247" spc="3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Referencias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89932" y="866125"/>
            <a:ext cx="982325" cy="629908"/>
            <a:chOff x="0" y="0"/>
            <a:chExt cx="1309767" cy="8398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9767" cy="839878"/>
            </a:xfrm>
            <a:custGeom>
              <a:avLst/>
              <a:gdLst/>
              <a:ahLst/>
              <a:cxnLst/>
              <a:rect r="r" b="b" t="t" l="l"/>
              <a:pathLst>
                <a:path h="839878" w="1309767">
                  <a:moveTo>
                    <a:pt x="0" y="0"/>
                  </a:moveTo>
                  <a:lnTo>
                    <a:pt x="1309767" y="0"/>
                  </a:lnTo>
                  <a:lnTo>
                    <a:pt x="1309767" y="839878"/>
                  </a:lnTo>
                  <a:lnTo>
                    <a:pt x="0" y="839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27973" r="0" b="-27973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0189" y="182232"/>
              <a:ext cx="969388" cy="446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8"/>
                </a:lnSpc>
                <a:spcBef>
                  <a:spcPct val="0"/>
                </a:spcBef>
              </a:pPr>
              <a:r>
                <a:rPr lang="en-US" b="true" sz="2090" u="none">
                  <a:solidFill>
                    <a:srgbClr val="13538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05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-8100000">
            <a:off x="5036016" y="939136"/>
            <a:ext cx="484662" cy="483887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87691" y="9484633"/>
            <a:ext cx="294320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888" y="1951516"/>
            <a:ext cx="16089803" cy="799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[1] F. d. Ingenieria, “Revista ingeniería investigación y tecnología: Facultad de ingeniería,” 2019. [Online]. Available: https://www.revistaingenieria.unam.mx/numeros/v20n4-05.php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[2] T. A. Undheim, “The future of manufacturing execution systems is simplicity,” Jun 2022. [Online]. Available: https://www.forbes.com/sites/trondarneundheim/2022/06/07/the-future-of-manufacturing-execution-systems-is-simplicity/?sh=401caf7b6fb9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[3] M. Hany, Y. Liu, K. Montgomery, and R. Candell, “Wireless cyber-physical systems performance evaluation through a graph database approach,” 2020-10-01 00:10:00 2020. [Online]. Available: https://tsapps.nist.gov/publication/get_pdf.cfm?pub_id=929563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[4] F. Tao, Q. Qi, A. Liu, and A. Kusiak, “Data-driven smart manufacturing,” Journal of Manufacturing Systems, vol. 48, pp. 157–169, 2018, special Issue on Smart Manufacturing. [Online]. Available: </a:t>
            </a:r>
            <a:r>
              <a:rPr lang="en-US" sz="1504" u="sng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  <a:hlinkClick r:id="rId5" tooltip="https://www.sciencedirect.com/science/article/pii/S0278612518300062"/>
              </a:rPr>
              <a:t>https://www.sciencedirect.com/science/article/pii/S0278612518300062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[5] N. I. of Standards and Technology, “Guide to industrial control systems security,” May 2015. [Online]. Available: https://nvlpubs.nist.gov/nistpubs/SpecialPublications/NIST.SP.800-82r2. pdf (22)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[6] C. H. dos Santos, G. T. Gabriel, J. V. S. do Amaral, J. A. B. Montevechi, and J. A. de Queiroz, “Decision-making in a fast fashion company in the industry 4.0 era: a digital twin proposal to support operational planning.” International Journal of Advanced Manufacturing Technology, vol. 116, no. 5/6, pp. 1653 – 1666, 2021. [Online]. Available: https://search-ebscohost-com.bdbib.javerianacali.edu.co/login.aspx?direct=true&amp;db=a9h&amp;AN=151760487&amp;lang=es&amp;site=ehost-live (15)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[7] P. Shi, G. Fan, S. Li, and D. Kou, “Big data storage technology for smart distribution grid based on neo4j graph database,” in 2021 IEEE 4th International Conference on Electronics Technology (ICET), 2021, pp. 441–445. (10)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[8] N. Francis, A. Green, P. Guagliardo, L. Libkin, T. Lindaaker, V. Marsault, S. Plantikow, M. Rydberg, P. Selmer, and A. Taylor, “Cypher: An evolving query language for property graphs,” in Proceedings of the 2018 International Conference on Management of Data, ser. SIGMOD ’18. New York, NY, USA: Association for Computing Machinery, 2018, p. 1433–1445. [Online]. Available: https://doi.org/10.1145/3183713.3190657 (6)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[9] IONOS, “Graph database: Bases de datos para una interconexión eficiente,” Oct 2019. [Online]. Available: https://www.ionos.es/digitalguide/hosting/cuestiones-tecnicas/graph-database/#:~:text=Uno%20de%20los%20puntos%20fuertes,velocidad%20incluso%20en%20bÃžsquedas%20complicadas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[10] Vertech, “9 mes tools every plant manager needs to improve business performance,” 2017. [Online]. Available: https://www.vertech.com/hubfs/White%20Papers/9%20MES%20Tools.p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df?hsCtaTracking=f14e0820-3ca4-4135-8e8f-b453214858e5%7C0be8bff7-5607-4381-ac7f-f688e98b0948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[11] M. Tisch, C. Hertle, J. Cachay, E. Abele, J. Metternich, and R. Tenberg, “A systematic approach on developing action-oriented, competency-based learning factories,” Procedia CIRP,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vol. 7, pp. 580–585, 2013, forty Sixth CIRP Conference on Manufacturing Systems 2013. [Online]. Available: https://www.sciencedirect.com/science/article/pii/S2212827113003053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[12] S. Timón-Reina, M. Rincón, and R. Martínez-Tomás, “Overview of graph databases and their applications in the biomedical domain.” Database: The Journal of Biological Databases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Curation, vol. 2021, pp. 1 – 22, 2021. [Online]. Available: https://search-ebscohost-com.bdbib.javerianacali.edu.co/login.aspx?direct=true&amp;db=a9h&amp;AN=155028445&amp;lang=es&amp;site=ehos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t-live</a:t>
            </a:r>
          </a:p>
          <a:p>
            <a:pPr algn="just">
              <a:lnSpc>
                <a:spcPts val="2256"/>
              </a:lnSpc>
              <a:spcBef>
                <a:spcPct val="0"/>
              </a:spcBef>
            </a:pPr>
          </a:p>
          <a:p>
            <a:pPr algn="just">
              <a:lnSpc>
                <a:spcPts val="22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2762111" y="235092"/>
            <a:ext cx="1336505" cy="5201216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4" id="4"/>
          <p:cNvSpPr/>
          <p:nvPr/>
        </p:nvSpPr>
        <p:spPr>
          <a:xfrm flipV="true">
            <a:off x="5779658" y="3108033"/>
            <a:ext cx="2269380" cy="19050"/>
          </a:xfrm>
          <a:prstGeom prst="line">
            <a:avLst/>
          </a:prstGeom>
          <a:ln cap="flat" w="38100">
            <a:solidFill>
              <a:srgbClr val="86EAE9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726297" y="1952116"/>
            <a:ext cx="2645802" cy="227373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187691" y="9484633"/>
            <a:ext cx="143219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5</a:t>
            </a:r>
          </a:p>
        </p:txBody>
      </p:sp>
      <p:sp>
        <p:nvSpPr>
          <p:cNvPr name="AutoShape 9" id="9"/>
          <p:cNvSpPr/>
          <p:nvPr/>
        </p:nvSpPr>
        <p:spPr>
          <a:xfrm rot="5400000">
            <a:off x="2595864" y="3881950"/>
            <a:ext cx="1668999" cy="5201216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0" id="10"/>
          <p:cNvSpPr/>
          <p:nvPr/>
        </p:nvSpPr>
        <p:spPr>
          <a:xfrm flipV="true">
            <a:off x="5779498" y="6142090"/>
            <a:ext cx="2269380" cy="19050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6726297" y="5043322"/>
            <a:ext cx="2645802" cy="227373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5400000">
            <a:off x="13946092" y="5779547"/>
            <a:ext cx="1941242" cy="501626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15" id="15"/>
          <p:cNvSpPr/>
          <p:nvPr/>
        </p:nvSpPr>
        <p:spPr>
          <a:xfrm flipV="true">
            <a:off x="10379063" y="7601922"/>
            <a:ext cx="2269380" cy="19050"/>
          </a:xfrm>
          <a:prstGeom prst="line">
            <a:avLst/>
          </a:prstGeom>
          <a:ln cap="flat" w="38100">
            <a:solidFill>
              <a:srgbClr val="13538A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6" id="16"/>
          <p:cNvGrpSpPr/>
          <p:nvPr/>
        </p:nvGrpSpPr>
        <p:grpSpPr>
          <a:xfrm rot="0">
            <a:off x="9055842" y="6474579"/>
            <a:ext cx="2645802" cy="2273736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5400000">
            <a:off x="14161067" y="2629745"/>
            <a:ext cx="1578090" cy="5016265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name="AutoShape 20" id="20"/>
          <p:cNvSpPr/>
          <p:nvPr/>
        </p:nvSpPr>
        <p:spPr>
          <a:xfrm flipV="true">
            <a:off x="10378903" y="4602721"/>
            <a:ext cx="2269380" cy="19050"/>
          </a:xfrm>
          <a:prstGeom prst="line">
            <a:avLst/>
          </a:prstGeom>
          <a:ln cap="flat" w="38100">
            <a:solidFill>
              <a:srgbClr val="37C9E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9055842" y="3503952"/>
            <a:ext cx="2645802" cy="2273736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735208" y="2480653"/>
            <a:ext cx="627981" cy="11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9"/>
              </a:lnSpc>
              <a:spcBef>
                <a:spcPct val="0"/>
              </a:spcBef>
            </a:pPr>
            <a:r>
              <a:rPr lang="en-US" b="true" sz="6999" spc="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64753" y="4032490"/>
            <a:ext cx="627981" cy="11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9"/>
              </a:lnSpc>
              <a:spcBef>
                <a:spcPct val="0"/>
              </a:spcBef>
            </a:pPr>
            <a:r>
              <a:rPr lang="en-US" b="true" sz="6999" spc="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35208" y="5571859"/>
            <a:ext cx="627981" cy="11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9"/>
              </a:lnSpc>
              <a:spcBef>
                <a:spcPct val="0"/>
              </a:spcBef>
            </a:pPr>
            <a:r>
              <a:rPr lang="en-US" b="true" sz="6999" spc="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64753" y="7003117"/>
            <a:ext cx="627981" cy="11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9"/>
              </a:lnSpc>
              <a:spcBef>
                <a:spcPct val="0"/>
              </a:spcBef>
            </a:pPr>
            <a:r>
              <a:rPr lang="en-US" b="true" sz="6999" spc="6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1405" y="2265607"/>
            <a:ext cx="4239289" cy="10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1999" b="true">
                <a:solidFill>
                  <a:srgbClr val="00ABA9"/>
                </a:solidFill>
                <a:latin typeface="Aileron Bold"/>
                <a:ea typeface="Aileron Bold"/>
                <a:cs typeface="Aileron Bold"/>
                <a:sym typeface="Aileron Bold"/>
              </a:rPr>
              <a:t>Eficacia General del Equipo</a:t>
            </a:r>
          </a:p>
          <a:p>
            <a:pPr algn="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Medida aproximada de la eficiencia del proceso</a:t>
            </a:r>
            <a:r>
              <a:rPr lang="en-US" b="true" sz="18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00512" y="4383228"/>
            <a:ext cx="3632403" cy="141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999" b="true">
                <a:solidFill>
                  <a:srgbClr val="37C9EF"/>
                </a:solidFill>
                <a:latin typeface="Aileron Bold"/>
                <a:ea typeface="Aileron Bold"/>
                <a:cs typeface="Aileron Bold"/>
                <a:sym typeface="Aileron Bold"/>
              </a:rPr>
              <a:t>Tiempos de Operación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Cantidad de horas utilizadas para la ejecución de actividades en un período determinado.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00512" y="7353855"/>
            <a:ext cx="3632403" cy="178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999" b="true">
                <a:solidFill>
                  <a:srgbClr val="13538A"/>
                </a:solidFill>
                <a:latin typeface="Aileron Bold"/>
                <a:ea typeface="Aileron Bold"/>
                <a:cs typeface="Aileron Bold"/>
                <a:sym typeface="Aileron Bold"/>
              </a:rPr>
              <a:t>Número de productos producidos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Indicador de la cantidad de productos fabricados en un período específico.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6863" y="5720538"/>
            <a:ext cx="4648154" cy="141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1999" b="true">
                <a:solidFill>
                  <a:srgbClr val="2C92D5"/>
                </a:solidFill>
                <a:latin typeface="Aileron Bold"/>
                <a:ea typeface="Aileron Bold"/>
                <a:cs typeface="Aileron Bold"/>
                <a:sym typeface="Aileron Bold"/>
              </a:rPr>
              <a:t>Tiempos de Inactividad (Downtime)</a:t>
            </a:r>
          </a:p>
          <a:p>
            <a:pPr algn="just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Permite identificar máquinas que impiden el funcionamiento eficiente de la línea de producción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4796" y="1393484"/>
            <a:ext cx="5186176" cy="53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  <a:spcBef>
                <a:spcPct val="0"/>
              </a:spcBef>
            </a:pPr>
            <a:r>
              <a:rPr lang="en-US" b="true" sz="3300" spc="3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Indicadores Industriales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78572" y="1543598"/>
            <a:ext cx="42512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[10]</a:t>
            </a:r>
          </a:p>
        </p:txBody>
      </p:sp>
      <p:sp>
        <p:nvSpPr>
          <p:cNvPr name="AutoShape 34" id="34"/>
          <p:cNvSpPr/>
          <p:nvPr/>
        </p:nvSpPr>
        <p:spPr>
          <a:xfrm rot="0">
            <a:off x="844796" y="722555"/>
            <a:ext cx="1367642" cy="470904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name="Group 35" id="35"/>
          <p:cNvGrpSpPr/>
          <p:nvPr/>
        </p:nvGrpSpPr>
        <p:grpSpPr>
          <a:xfrm rot="-8100000">
            <a:off x="2044669" y="791651"/>
            <a:ext cx="333246" cy="332713"/>
            <a:chOff x="0" y="0"/>
            <a:chExt cx="6350000" cy="63398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881045" y="795006"/>
            <a:ext cx="535023" cy="340649"/>
            <a:chOff x="0" y="0"/>
            <a:chExt cx="713364" cy="45419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13364" cy="454199"/>
            </a:xfrm>
            <a:custGeom>
              <a:avLst/>
              <a:gdLst/>
              <a:ahLst/>
              <a:cxnLst/>
              <a:rect r="r" b="b" t="t" l="l"/>
              <a:pathLst>
                <a:path h="454199" w="713364">
                  <a:moveTo>
                    <a:pt x="0" y="0"/>
                  </a:moveTo>
                  <a:lnTo>
                    <a:pt x="713364" y="0"/>
                  </a:lnTo>
                  <a:lnTo>
                    <a:pt x="713364" y="454199"/>
                  </a:lnTo>
                  <a:lnTo>
                    <a:pt x="0" y="4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92694" y="78723"/>
              <a:ext cx="527977" cy="27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93"/>
                </a:lnSpc>
                <a:spcBef>
                  <a:spcPct val="0"/>
                </a:spcBef>
              </a:pPr>
              <a:r>
                <a:rPr lang="en-US" b="true" sz="1292" u="none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8733" y="4083350"/>
            <a:ext cx="9415901" cy="18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51"/>
              </a:lnSpc>
            </a:pPr>
            <a:r>
              <a:rPr lang="en-US" sz="12292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GRACIAS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04169" y="635696"/>
            <a:ext cx="3149127" cy="1119857"/>
          </a:xfrm>
          <a:custGeom>
            <a:avLst/>
            <a:gdLst/>
            <a:ahLst/>
            <a:cxnLst/>
            <a:rect r="r" b="b" t="t" l="l"/>
            <a:pathLst>
              <a:path h="1119857" w="3149127">
                <a:moveTo>
                  <a:pt x="0" y="0"/>
                </a:moveTo>
                <a:lnTo>
                  <a:pt x="3149127" y="0"/>
                </a:lnTo>
                <a:lnTo>
                  <a:pt x="3149127" y="1119856"/>
                </a:lnTo>
                <a:lnTo>
                  <a:pt x="0" y="111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61120.0000" end="0.0000"/>
                </p14:media>
              </p:ext>
            </p:extLst>
          </p:nvPr>
        </p:nvPicPr>
        <p:blipFill>
          <a:blip r:embed="rId2"/>
          <a:srcRect l="4458" t="0" r="2039" b="5312"/>
          <a:stretch>
            <a:fillRect/>
          </a:stretch>
        </p:blipFill>
        <p:spPr>
          <a:xfrm flipH="false" flipV="false" rot="0">
            <a:off x="614823" y="285035"/>
            <a:ext cx="17058354" cy="9716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329373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28800" y="68040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VER ÓRDENES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93315" y="523605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329373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28800" y="68040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CREAR ORDEN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93315" y="523605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329373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28800" y="68040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ELIMINAR ORDEN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93315" y="523605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65080" y="1329373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65080" y="68040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MODIFICAR ORDEN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29596" y="523605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4" y="0"/>
                </a:lnTo>
                <a:lnTo>
                  <a:pt x="2265884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60320" y="1329373"/>
            <a:ext cx="1316736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60320" y="680402"/>
            <a:ext cx="10799586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39"/>
              </a:lnSpc>
              <a:spcBef>
                <a:spcPct val="0"/>
              </a:spcBef>
            </a:pPr>
            <a:r>
              <a:rPr lang="en-US" b="true" sz="3999" spc="119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REABASTECER ALMACÉN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61795" y="523605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90167"/>
            <a:ext cx="6042664" cy="40565"/>
            <a:chOff x="0" y="0"/>
            <a:chExt cx="91673926" cy="63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6002" y="212852"/>
              <a:ext cx="91705928" cy="209296"/>
            </a:xfrm>
            <a:custGeom>
              <a:avLst/>
              <a:gdLst/>
              <a:ahLst/>
              <a:cxnLst/>
              <a:rect r="r" b="b" t="t" l="l"/>
              <a:pathLst>
                <a:path h="209296" w="91705928">
                  <a:moveTo>
                    <a:pt x="91583120" y="9398"/>
                  </a:moveTo>
                  <a:lnTo>
                    <a:pt x="86259004" y="9398"/>
                  </a:lnTo>
                  <a:lnTo>
                    <a:pt x="62383265" y="9398"/>
                  </a:lnTo>
                  <a:lnTo>
                    <a:pt x="33414410" y="9398"/>
                  </a:lnTo>
                  <a:lnTo>
                    <a:pt x="8366047" y="9398"/>
                  </a:lnTo>
                  <a:cubicBezTo>
                    <a:pt x="4316884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6047792" y="199898"/>
                  </a:lnTo>
                  <a:lnTo>
                    <a:pt x="29923538" y="199898"/>
                  </a:lnTo>
                  <a:lnTo>
                    <a:pt x="58892390" y="199898"/>
                  </a:lnTo>
                  <a:lnTo>
                    <a:pt x="83940758" y="199898"/>
                  </a:lnTo>
                  <a:cubicBezTo>
                    <a:pt x="87989913" y="199898"/>
                    <a:pt x="91324928" y="209296"/>
                    <a:pt x="91572578" y="199898"/>
                  </a:cubicBezTo>
                  <a:cubicBezTo>
                    <a:pt x="91576137" y="199771"/>
                    <a:pt x="91579567" y="199898"/>
                    <a:pt x="91583120" y="199898"/>
                  </a:cubicBezTo>
                  <a:cubicBezTo>
                    <a:pt x="91705674" y="199898"/>
                    <a:pt x="91705928" y="9398"/>
                    <a:pt x="91583120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532816" y="7495553"/>
            <a:ext cx="6042664" cy="40565"/>
            <a:chOff x="0" y="0"/>
            <a:chExt cx="91673926" cy="63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6002" y="212852"/>
              <a:ext cx="91705928" cy="209296"/>
            </a:xfrm>
            <a:custGeom>
              <a:avLst/>
              <a:gdLst/>
              <a:ahLst/>
              <a:cxnLst/>
              <a:rect r="r" b="b" t="t" l="l"/>
              <a:pathLst>
                <a:path h="209296" w="91705928">
                  <a:moveTo>
                    <a:pt x="91583120" y="9398"/>
                  </a:moveTo>
                  <a:lnTo>
                    <a:pt x="86259004" y="9398"/>
                  </a:lnTo>
                  <a:lnTo>
                    <a:pt x="62383265" y="9398"/>
                  </a:lnTo>
                  <a:lnTo>
                    <a:pt x="33414410" y="9398"/>
                  </a:lnTo>
                  <a:lnTo>
                    <a:pt x="8366047" y="9398"/>
                  </a:lnTo>
                  <a:cubicBezTo>
                    <a:pt x="4316884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6047792" y="199898"/>
                  </a:lnTo>
                  <a:lnTo>
                    <a:pt x="29923538" y="199898"/>
                  </a:lnTo>
                  <a:lnTo>
                    <a:pt x="58892390" y="199898"/>
                  </a:lnTo>
                  <a:lnTo>
                    <a:pt x="83940758" y="199898"/>
                  </a:lnTo>
                  <a:cubicBezTo>
                    <a:pt x="87989913" y="199898"/>
                    <a:pt x="91324928" y="209296"/>
                    <a:pt x="91572578" y="199898"/>
                  </a:cubicBezTo>
                  <a:cubicBezTo>
                    <a:pt x="91576137" y="199771"/>
                    <a:pt x="91579567" y="199898"/>
                    <a:pt x="91583120" y="199898"/>
                  </a:cubicBezTo>
                  <a:cubicBezTo>
                    <a:pt x="91705674" y="199898"/>
                    <a:pt x="91705928" y="9398"/>
                    <a:pt x="91583120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532816" y="2630732"/>
            <a:ext cx="6042664" cy="40565"/>
            <a:chOff x="0" y="0"/>
            <a:chExt cx="91673926" cy="63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6002" y="212852"/>
              <a:ext cx="91705928" cy="209296"/>
            </a:xfrm>
            <a:custGeom>
              <a:avLst/>
              <a:gdLst/>
              <a:ahLst/>
              <a:cxnLst/>
              <a:rect r="r" b="b" t="t" l="l"/>
              <a:pathLst>
                <a:path h="209296" w="91705928">
                  <a:moveTo>
                    <a:pt x="91583120" y="9398"/>
                  </a:moveTo>
                  <a:lnTo>
                    <a:pt x="86259004" y="9398"/>
                  </a:lnTo>
                  <a:lnTo>
                    <a:pt x="62383265" y="9398"/>
                  </a:lnTo>
                  <a:lnTo>
                    <a:pt x="33414410" y="9398"/>
                  </a:lnTo>
                  <a:lnTo>
                    <a:pt x="8366047" y="9398"/>
                  </a:lnTo>
                  <a:cubicBezTo>
                    <a:pt x="4316884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6047792" y="199898"/>
                  </a:lnTo>
                  <a:lnTo>
                    <a:pt x="29923538" y="199898"/>
                  </a:lnTo>
                  <a:lnTo>
                    <a:pt x="58892390" y="199898"/>
                  </a:lnTo>
                  <a:lnTo>
                    <a:pt x="83940758" y="199898"/>
                  </a:lnTo>
                  <a:cubicBezTo>
                    <a:pt x="87989913" y="199898"/>
                    <a:pt x="91324928" y="209296"/>
                    <a:pt x="91572578" y="199898"/>
                  </a:cubicBezTo>
                  <a:cubicBezTo>
                    <a:pt x="91576137" y="199771"/>
                    <a:pt x="91579567" y="199898"/>
                    <a:pt x="91583120" y="199898"/>
                  </a:cubicBezTo>
                  <a:cubicBezTo>
                    <a:pt x="91705674" y="199898"/>
                    <a:pt x="91705928" y="9398"/>
                    <a:pt x="91583120" y="9398"/>
                  </a:cubicBezTo>
                  <a:close/>
                </a:path>
              </a:pathLst>
            </a:custGeom>
            <a:solidFill>
              <a:srgbClr val="191919">
                <a:alpha val="19608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155705"/>
            <a:ext cx="170248" cy="170248"/>
          </a:xfrm>
          <a:custGeom>
            <a:avLst/>
            <a:gdLst/>
            <a:ahLst/>
            <a:cxnLst/>
            <a:rect r="r" b="b" t="t" l="l"/>
            <a:pathLst>
              <a:path h="170248" w="170248">
                <a:moveTo>
                  <a:pt x="0" y="0"/>
                </a:moveTo>
                <a:lnTo>
                  <a:pt x="170248" y="0"/>
                </a:lnTo>
                <a:lnTo>
                  <a:pt x="170248" y="170248"/>
                </a:lnTo>
                <a:lnTo>
                  <a:pt x="0" y="17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12364" y="7157987"/>
            <a:ext cx="170248" cy="170248"/>
          </a:xfrm>
          <a:custGeom>
            <a:avLst/>
            <a:gdLst/>
            <a:ahLst/>
            <a:cxnLst/>
            <a:rect r="r" b="b" t="t" l="l"/>
            <a:pathLst>
              <a:path h="170248" w="170248">
                <a:moveTo>
                  <a:pt x="0" y="0"/>
                </a:moveTo>
                <a:lnTo>
                  <a:pt x="170248" y="0"/>
                </a:lnTo>
                <a:lnTo>
                  <a:pt x="170248" y="170249"/>
                </a:lnTo>
                <a:lnTo>
                  <a:pt x="0" y="170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12364" y="2129386"/>
            <a:ext cx="170248" cy="170248"/>
          </a:xfrm>
          <a:custGeom>
            <a:avLst/>
            <a:gdLst/>
            <a:ahLst/>
            <a:cxnLst/>
            <a:rect r="r" b="b" t="t" l="l"/>
            <a:pathLst>
              <a:path h="170248" w="170248">
                <a:moveTo>
                  <a:pt x="0" y="0"/>
                </a:moveTo>
                <a:lnTo>
                  <a:pt x="170248" y="0"/>
                </a:lnTo>
                <a:lnTo>
                  <a:pt x="170248" y="170249"/>
                </a:lnTo>
                <a:lnTo>
                  <a:pt x="0" y="170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75679" y="501317"/>
            <a:ext cx="8987102" cy="8987102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6021507" y="1960946"/>
            <a:ext cx="6095448" cy="6095448"/>
          </a:xfrm>
          <a:custGeom>
            <a:avLst/>
            <a:gdLst/>
            <a:ahLst/>
            <a:cxnLst/>
            <a:rect r="r" b="b" t="t" l="l"/>
            <a:pathLst>
              <a:path h="6095448" w="6095448">
                <a:moveTo>
                  <a:pt x="0" y="0"/>
                </a:moveTo>
                <a:lnTo>
                  <a:pt x="6095447" y="0"/>
                </a:lnTo>
                <a:lnTo>
                  <a:pt x="6095447" y="6095448"/>
                </a:lnTo>
                <a:lnTo>
                  <a:pt x="0" y="609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84794" y="7671510"/>
            <a:ext cx="1568874" cy="1568874"/>
          </a:xfrm>
          <a:custGeom>
            <a:avLst/>
            <a:gdLst/>
            <a:ahLst/>
            <a:cxnLst/>
            <a:rect r="r" b="b" t="t" l="l"/>
            <a:pathLst>
              <a:path h="1568874" w="1568874">
                <a:moveTo>
                  <a:pt x="0" y="0"/>
                </a:moveTo>
                <a:lnTo>
                  <a:pt x="1568874" y="0"/>
                </a:lnTo>
                <a:lnTo>
                  <a:pt x="1568874" y="1568875"/>
                </a:lnTo>
                <a:lnTo>
                  <a:pt x="0" y="1568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06040" y="3971501"/>
            <a:ext cx="4326382" cy="19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0"/>
              </a:lnSpc>
              <a:spcBef>
                <a:spcPct val="0"/>
              </a:spcBef>
            </a:pPr>
            <a:r>
              <a:rPr lang="en-US" b="true" sz="4069" spc="4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Bases de datos Orientada a Grafos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1028700" y="699439"/>
            <a:ext cx="1367642" cy="470904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1064949" y="771890"/>
            <a:ext cx="535023" cy="340649"/>
            <a:chOff x="0" y="0"/>
            <a:chExt cx="713364" cy="4541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3364" cy="454199"/>
            </a:xfrm>
            <a:custGeom>
              <a:avLst/>
              <a:gdLst/>
              <a:ahLst/>
              <a:cxnLst/>
              <a:rect r="r" b="b" t="t" l="l"/>
              <a:pathLst>
                <a:path h="454199" w="713364">
                  <a:moveTo>
                    <a:pt x="0" y="0"/>
                  </a:moveTo>
                  <a:lnTo>
                    <a:pt x="713364" y="0"/>
                  </a:lnTo>
                  <a:lnTo>
                    <a:pt x="713364" y="454199"/>
                  </a:lnTo>
                  <a:lnTo>
                    <a:pt x="0" y="4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92694" y="78723"/>
              <a:ext cx="527977" cy="27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93"/>
                </a:lnSpc>
                <a:spcBef>
                  <a:spcPct val="0"/>
                </a:spcBef>
              </a:pPr>
              <a:r>
                <a:rPr lang="en-US" b="true" sz="1292" u="none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01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187691" y="9484633"/>
            <a:ext cx="143219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6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237070" y="2590167"/>
            <a:ext cx="1568874" cy="1568874"/>
          </a:xfrm>
          <a:custGeom>
            <a:avLst/>
            <a:gdLst/>
            <a:ahLst/>
            <a:cxnLst/>
            <a:rect r="r" b="b" t="t" l="l"/>
            <a:pathLst>
              <a:path h="1568874" w="1568874">
                <a:moveTo>
                  <a:pt x="0" y="0"/>
                </a:moveTo>
                <a:lnTo>
                  <a:pt x="1568874" y="0"/>
                </a:lnTo>
                <a:lnTo>
                  <a:pt x="1568874" y="1568874"/>
                </a:lnTo>
                <a:lnTo>
                  <a:pt x="0" y="156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422636" y="2775733"/>
            <a:ext cx="1197741" cy="1197741"/>
          </a:xfrm>
          <a:custGeom>
            <a:avLst/>
            <a:gdLst/>
            <a:ahLst/>
            <a:cxnLst/>
            <a:rect r="r" b="b" t="t" l="l"/>
            <a:pathLst>
              <a:path h="1197741" w="1197741">
                <a:moveTo>
                  <a:pt x="0" y="0"/>
                </a:moveTo>
                <a:lnTo>
                  <a:pt x="1197741" y="0"/>
                </a:lnTo>
                <a:lnTo>
                  <a:pt x="1197741" y="1197741"/>
                </a:lnTo>
                <a:lnTo>
                  <a:pt x="0" y="11977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337197" y="2590167"/>
            <a:ext cx="1568874" cy="1568874"/>
          </a:xfrm>
          <a:custGeom>
            <a:avLst/>
            <a:gdLst/>
            <a:ahLst/>
            <a:cxnLst/>
            <a:rect r="r" b="b" t="t" l="l"/>
            <a:pathLst>
              <a:path h="1568874" w="1568874">
                <a:moveTo>
                  <a:pt x="0" y="0"/>
                </a:moveTo>
                <a:lnTo>
                  <a:pt x="1568874" y="0"/>
                </a:lnTo>
                <a:lnTo>
                  <a:pt x="1568874" y="1568874"/>
                </a:lnTo>
                <a:lnTo>
                  <a:pt x="0" y="1568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486226" y="2775733"/>
            <a:ext cx="1270816" cy="1249635"/>
          </a:xfrm>
          <a:custGeom>
            <a:avLst/>
            <a:gdLst/>
            <a:ahLst/>
            <a:cxnLst/>
            <a:rect r="r" b="b" t="t" l="l"/>
            <a:pathLst>
              <a:path h="1249635" w="1270816">
                <a:moveTo>
                  <a:pt x="0" y="0"/>
                </a:moveTo>
                <a:lnTo>
                  <a:pt x="1270815" y="0"/>
                </a:lnTo>
                <a:lnTo>
                  <a:pt x="1270815" y="1249636"/>
                </a:lnTo>
                <a:lnTo>
                  <a:pt x="0" y="12496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233262" y="7745465"/>
            <a:ext cx="1923175" cy="1400165"/>
          </a:xfrm>
          <a:custGeom>
            <a:avLst/>
            <a:gdLst/>
            <a:ahLst/>
            <a:cxnLst/>
            <a:rect r="r" b="b" t="t" l="l"/>
            <a:pathLst>
              <a:path h="1400165" w="1923175">
                <a:moveTo>
                  <a:pt x="0" y="0"/>
                </a:moveTo>
                <a:lnTo>
                  <a:pt x="1923176" y="0"/>
                </a:lnTo>
                <a:lnTo>
                  <a:pt x="1923176" y="1400165"/>
                </a:lnTo>
                <a:lnTo>
                  <a:pt x="0" y="140016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746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087046" y="2823697"/>
            <a:ext cx="470254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Representación topográfica de la celda de manufactura.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85773" y="1993700"/>
            <a:ext cx="4101918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TEORÍA DE GRAFOS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37871" y="7650418"/>
            <a:ext cx="553760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Pueden usarse en contextos variados y con fines muy distintos, permiten analizar información y entender, evaluar y aprovechar los procesos y las relaciones.</a:t>
            </a: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5773" y="6991871"/>
            <a:ext cx="5325109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NoSQL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2823697"/>
            <a:ext cx="3932145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Interpretación y generación de consultas simples.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80835" y="1993700"/>
            <a:ext cx="5325109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SENCILLEZ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84472" y="6066889"/>
            <a:ext cx="1969517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[3</a:t>
            </a: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], [6], [7], [8] y [9]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25816"/>
            <a:ext cx="2385055" cy="848146"/>
          </a:xfrm>
          <a:custGeom>
            <a:avLst/>
            <a:gdLst/>
            <a:ahLst/>
            <a:cxnLst/>
            <a:rect r="r" b="b" t="t" l="l"/>
            <a:pathLst>
              <a:path h="848146" w="2385055">
                <a:moveTo>
                  <a:pt x="0" y="0"/>
                </a:moveTo>
                <a:lnTo>
                  <a:pt x="2385055" y="0"/>
                </a:lnTo>
                <a:lnTo>
                  <a:pt x="2385055" y="848146"/>
                </a:lnTo>
                <a:lnTo>
                  <a:pt x="0" y="848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44000" y="1473962"/>
            <a:ext cx="1203885" cy="7468999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9144000" y="1473962"/>
            <a:ext cx="1203885" cy="1172728"/>
            <a:chOff x="0" y="0"/>
            <a:chExt cx="3924555" cy="38229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24555" cy="3822984"/>
            </a:xfrm>
            <a:custGeom>
              <a:avLst/>
              <a:gdLst/>
              <a:ahLst/>
              <a:cxnLst/>
              <a:rect r="r" b="b" t="t" l="l"/>
              <a:pathLst>
                <a:path h="3822984" w="3924555">
                  <a:moveTo>
                    <a:pt x="3800095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0095" y="0"/>
                  </a:lnTo>
                  <a:cubicBezTo>
                    <a:pt x="3868675" y="0"/>
                    <a:pt x="3924555" y="55880"/>
                    <a:pt x="3924555" y="124460"/>
                  </a:cubicBezTo>
                  <a:lnTo>
                    <a:pt x="3924555" y="3698525"/>
                  </a:lnTo>
                  <a:cubicBezTo>
                    <a:pt x="3924555" y="3767105"/>
                    <a:pt x="3868675" y="3822984"/>
                    <a:pt x="3800095" y="3822984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4557136"/>
            <a:ext cx="1203885" cy="1172728"/>
            <a:chOff x="0" y="0"/>
            <a:chExt cx="3924555" cy="38229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24555" cy="3822984"/>
            </a:xfrm>
            <a:custGeom>
              <a:avLst/>
              <a:gdLst/>
              <a:ahLst/>
              <a:cxnLst/>
              <a:rect r="r" b="b" t="t" l="l"/>
              <a:pathLst>
                <a:path h="3822984" w="3924555">
                  <a:moveTo>
                    <a:pt x="3800095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0095" y="0"/>
                  </a:lnTo>
                  <a:cubicBezTo>
                    <a:pt x="3868675" y="0"/>
                    <a:pt x="3924555" y="55880"/>
                    <a:pt x="3924555" y="124460"/>
                  </a:cubicBezTo>
                  <a:lnTo>
                    <a:pt x="3924555" y="3698525"/>
                  </a:lnTo>
                  <a:cubicBezTo>
                    <a:pt x="3924555" y="3767105"/>
                    <a:pt x="3868675" y="3822984"/>
                    <a:pt x="3800095" y="3822984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7770233"/>
            <a:ext cx="1203885" cy="1172728"/>
            <a:chOff x="0" y="0"/>
            <a:chExt cx="3924555" cy="38229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24555" cy="3822984"/>
            </a:xfrm>
            <a:custGeom>
              <a:avLst/>
              <a:gdLst/>
              <a:ahLst/>
              <a:cxnLst/>
              <a:rect r="r" b="b" t="t" l="l"/>
              <a:pathLst>
                <a:path h="3822984" w="3924555">
                  <a:moveTo>
                    <a:pt x="3800095" y="3822984"/>
                  </a:moveTo>
                  <a:lnTo>
                    <a:pt x="124460" y="3822984"/>
                  </a:lnTo>
                  <a:cubicBezTo>
                    <a:pt x="55880" y="3822984"/>
                    <a:pt x="0" y="3767105"/>
                    <a:pt x="0" y="36985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0095" y="0"/>
                  </a:lnTo>
                  <a:cubicBezTo>
                    <a:pt x="3868675" y="0"/>
                    <a:pt x="3924555" y="55880"/>
                    <a:pt x="3924555" y="124460"/>
                  </a:cubicBezTo>
                  <a:lnTo>
                    <a:pt x="3924555" y="3698525"/>
                  </a:lnTo>
                  <a:cubicBezTo>
                    <a:pt x="3924555" y="3767105"/>
                    <a:pt x="3868675" y="3822984"/>
                    <a:pt x="3800095" y="3822984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400633" y="4798190"/>
            <a:ext cx="690619" cy="690619"/>
          </a:xfrm>
          <a:custGeom>
            <a:avLst/>
            <a:gdLst/>
            <a:ahLst/>
            <a:cxnLst/>
            <a:rect r="r" b="b" t="t" l="l"/>
            <a:pathLst>
              <a:path h="690619" w="690619">
                <a:moveTo>
                  <a:pt x="0" y="0"/>
                </a:moveTo>
                <a:lnTo>
                  <a:pt x="690619" y="0"/>
                </a:lnTo>
                <a:lnTo>
                  <a:pt x="690619" y="690620"/>
                </a:lnTo>
                <a:lnTo>
                  <a:pt x="0" y="69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09748" y="7884106"/>
            <a:ext cx="872390" cy="864459"/>
          </a:xfrm>
          <a:custGeom>
            <a:avLst/>
            <a:gdLst/>
            <a:ahLst/>
            <a:cxnLst/>
            <a:rect r="r" b="b" t="t" l="l"/>
            <a:pathLst>
              <a:path h="864459" w="872390">
                <a:moveTo>
                  <a:pt x="0" y="0"/>
                </a:moveTo>
                <a:lnTo>
                  <a:pt x="872390" y="0"/>
                </a:lnTo>
                <a:lnTo>
                  <a:pt x="872390" y="864459"/>
                </a:lnTo>
                <a:lnTo>
                  <a:pt x="0" y="864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13734" y="1568313"/>
            <a:ext cx="868403" cy="984026"/>
          </a:xfrm>
          <a:custGeom>
            <a:avLst/>
            <a:gdLst/>
            <a:ahLst/>
            <a:cxnLst/>
            <a:rect r="r" b="b" t="t" l="l"/>
            <a:pathLst>
              <a:path h="984026" w="868403">
                <a:moveTo>
                  <a:pt x="0" y="0"/>
                </a:moveTo>
                <a:lnTo>
                  <a:pt x="868404" y="0"/>
                </a:lnTo>
                <a:lnTo>
                  <a:pt x="868404" y="984026"/>
                </a:lnTo>
                <a:lnTo>
                  <a:pt x="0" y="984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297736" y="1031534"/>
            <a:ext cx="5325109" cy="2064992"/>
            <a:chOff x="0" y="0"/>
            <a:chExt cx="7100145" cy="275332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264248"/>
              <a:ext cx="7100145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spc="1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Dificultad en la interpretación y representación de la celda de manufactura flexible.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7100145" cy="1106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b="true" sz="2600" spc="10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INTERPRETACIÓN DEL SISTEMA DE INFORMACIÓN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97736" y="7499211"/>
            <a:ext cx="5325109" cy="1634250"/>
            <a:chOff x="0" y="0"/>
            <a:chExt cx="7100145" cy="21790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702625"/>
              <a:ext cx="7100145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spc="1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Recopilación de datos para la interpretación de los indicadores y  la toma de decisiones del proceso.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31397"/>
              <a:ext cx="7100145" cy="547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b="true" sz="2600" spc="10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TRAZABILIDAD DE LOS DATOS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97736" y="4075931"/>
            <a:ext cx="5325109" cy="2434350"/>
            <a:chOff x="0" y="0"/>
            <a:chExt cx="7100145" cy="324580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261425"/>
              <a:ext cx="7100145" cy="19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spc="10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Re-planteamiento de todas las consultas SQL que se realizan al sistema de información. Pérdida de la adaptabilidad del sistema.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31397"/>
              <a:ext cx="7100145" cy="1106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4"/>
                </a:lnSpc>
                <a:spcBef>
                  <a:spcPct val="0"/>
                </a:spcBef>
              </a:pPr>
              <a:r>
                <a:rPr lang="en-US" b="true" sz="2600" spc="10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MODIFICACIONES A LA CELDA DE MANUFACTURA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3607520"/>
            <a:ext cx="7162800" cy="3071959"/>
            <a:chOff x="0" y="0"/>
            <a:chExt cx="9550400" cy="409594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9550400" cy="824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19"/>
                </a:lnSpc>
              </a:pPr>
              <a:r>
                <a:rPr lang="en-US" b="true" sz="3999" spc="239">
                  <a:solidFill>
                    <a:srgbClr val="191919"/>
                  </a:solidFill>
                  <a:latin typeface="Aileron Heavy Bold"/>
                  <a:ea typeface="Aileron Heavy Bold"/>
                  <a:cs typeface="Aileron Heavy Bold"/>
                  <a:sym typeface="Aileron Heavy Bold"/>
                </a:rPr>
                <a:t>PROBLEMA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68101"/>
              <a:ext cx="9550400" cy="292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99"/>
                </a:lnSpc>
              </a:pPr>
              <a:r>
                <a:rPr lang="en-US" sz="2399" spc="47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¿Cómo se pueden mejorar los procesos</a:t>
              </a:r>
            </a:p>
            <a:p>
              <a:pPr algn="just">
                <a:lnSpc>
                  <a:spcPts val="3599"/>
                </a:lnSpc>
              </a:pPr>
              <a:r>
                <a:rPr lang="en-US" sz="2399" spc="47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de control y de gestión de los datos de una celda de manufactura flexible, mediante el uso</a:t>
              </a:r>
            </a:p>
            <a:p>
              <a:pPr algn="just" marL="0" indent="0" lvl="0">
                <a:lnSpc>
                  <a:spcPts val="3599"/>
                </a:lnSpc>
              </a:pPr>
              <a:r>
                <a:rPr lang="en-US" sz="2399" spc="47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de una base de datos que otorgue flexibilidad al proceso?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187691" y="9484633"/>
            <a:ext cx="143219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17536" y="8796276"/>
            <a:ext cx="478334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[11].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63465" y="6173096"/>
            <a:ext cx="478334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[12].</a:t>
            </a:r>
          </a:p>
        </p:txBody>
      </p:sp>
      <p:sp>
        <p:nvSpPr>
          <p:cNvPr name="AutoShape 28" id="28"/>
          <p:cNvSpPr/>
          <p:nvPr/>
        </p:nvSpPr>
        <p:spPr>
          <a:xfrm rot="0">
            <a:off x="1028700" y="1593126"/>
            <a:ext cx="1367642" cy="470904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name="Group 29" id="29"/>
          <p:cNvGrpSpPr/>
          <p:nvPr/>
        </p:nvGrpSpPr>
        <p:grpSpPr>
          <a:xfrm rot="-8100000">
            <a:off x="2228573" y="1662222"/>
            <a:ext cx="333246" cy="332713"/>
            <a:chOff x="0" y="0"/>
            <a:chExt cx="6350000" cy="63398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64949" y="1665577"/>
            <a:ext cx="535023" cy="340649"/>
            <a:chOff x="0" y="0"/>
            <a:chExt cx="713364" cy="4541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13364" cy="454199"/>
            </a:xfrm>
            <a:custGeom>
              <a:avLst/>
              <a:gdLst/>
              <a:ahLst/>
              <a:cxnLst/>
              <a:rect r="r" b="b" t="t" l="l"/>
              <a:pathLst>
                <a:path h="454199" w="713364">
                  <a:moveTo>
                    <a:pt x="0" y="0"/>
                  </a:moveTo>
                  <a:lnTo>
                    <a:pt x="713364" y="0"/>
                  </a:lnTo>
                  <a:lnTo>
                    <a:pt x="713364" y="454199"/>
                  </a:lnTo>
                  <a:lnTo>
                    <a:pt x="0" y="4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92694" y="78723"/>
              <a:ext cx="527977" cy="27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93"/>
                </a:lnSpc>
                <a:spcBef>
                  <a:spcPct val="0"/>
                </a:spcBef>
              </a:pPr>
              <a:r>
                <a:rPr lang="en-US" b="true" sz="1292" u="none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9037" y="3427375"/>
            <a:ext cx="3346954" cy="3359350"/>
          </a:xfrm>
          <a:custGeom>
            <a:avLst/>
            <a:gdLst/>
            <a:ahLst/>
            <a:cxnLst/>
            <a:rect r="r" b="b" t="t" l="l"/>
            <a:pathLst>
              <a:path h="3359350" w="3346954">
                <a:moveTo>
                  <a:pt x="0" y="0"/>
                </a:moveTo>
                <a:lnTo>
                  <a:pt x="3346953" y="0"/>
                </a:lnTo>
                <a:lnTo>
                  <a:pt x="3346953" y="3359350"/>
                </a:lnTo>
                <a:lnTo>
                  <a:pt x="0" y="335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3311" y="623839"/>
            <a:ext cx="4094864" cy="4361304"/>
          </a:xfrm>
          <a:custGeom>
            <a:avLst/>
            <a:gdLst/>
            <a:ahLst/>
            <a:cxnLst/>
            <a:rect r="r" b="b" t="t" l="l"/>
            <a:pathLst>
              <a:path h="4361304" w="4094864">
                <a:moveTo>
                  <a:pt x="0" y="0"/>
                </a:moveTo>
                <a:lnTo>
                  <a:pt x="4094864" y="0"/>
                </a:lnTo>
                <a:lnTo>
                  <a:pt x="4094864" y="4361304"/>
                </a:lnTo>
                <a:lnTo>
                  <a:pt x="0" y="4361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0" t="0" r="-128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36161" y="5163046"/>
            <a:ext cx="3966570" cy="4442966"/>
          </a:xfrm>
          <a:custGeom>
            <a:avLst/>
            <a:gdLst/>
            <a:ahLst/>
            <a:cxnLst/>
            <a:rect r="r" b="b" t="t" l="l"/>
            <a:pathLst>
              <a:path h="4442966" w="3966570">
                <a:moveTo>
                  <a:pt x="0" y="0"/>
                </a:moveTo>
                <a:lnTo>
                  <a:pt x="3966570" y="0"/>
                </a:lnTo>
                <a:lnTo>
                  <a:pt x="3966570" y="4442965"/>
                </a:lnTo>
                <a:lnTo>
                  <a:pt x="0" y="4442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90" t="0" r="-6772" b="-38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5269" y="5229721"/>
            <a:ext cx="3966570" cy="4442966"/>
          </a:xfrm>
          <a:custGeom>
            <a:avLst/>
            <a:gdLst/>
            <a:ahLst/>
            <a:cxnLst/>
            <a:rect r="r" b="b" t="t" l="l"/>
            <a:pathLst>
              <a:path h="4442966" w="3966570">
                <a:moveTo>
                  <a:pt x="0" y="0"/>
                </a:moveTo>
                <a:lnTo>
                  <a:pt x="3966570" y="0"/>
                </a:lnTo>
                <a:lnTo>
                  <a:pt x="3966570" y="4442965"/>
                </a:lnTo>
                <a:lnTo>
                  <a:pt x="0" y="4442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0" t="0" r="-393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78505" y="614314"/>
            <a:ext cx="4018199" cy="4361304"/>
          </a:xfrm>
          <a:custGeom>
            <a:avLst/>
            <a:gdLst/>
            <a:ahLst/>
            <a:cxnLst/>
            <a:rect r="r" b="b" t="t" l="l"/>
            <a:pathLst>
              <a:path h="4361304" w="4018199">
                <a:moveTo>
                  <a:pt x="0" y="0"/>
                </a:moveTo>
                <a:lnTo>
                  <a:pt x="4018199" y="0"/>
                </a:lnTo>
                <a:lnTo>
                  <a:pt x="4018199" y="4361304"/>
                </a:lnTo>
                <a:lnTo>
                  <a:pt x="0" y="4361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65" t="0" r="-203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91236" y="4674234"/>
            <a:ext cx="2662554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SISTEMA DE INFORMACIÓN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42225" y="2799868"/>
            <a:ext cx="2954442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FLEXIBILIDAD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87160" y="2590318"/>
            <a:ext cx="3000888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 INDICADORES INDUSTRIALES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1677" y="6388715"/>
            <a:ext cx="3169789" cy="167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EJECUCIÓN EFECTIVA DE LA CELDA DE MANUFACTURA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6495" y="6807815"/>
            <a:ext cx="3190171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b="true" sz="2600" spc="10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REPRESENTACIÓN TOPOGRÁFICA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37639" y="6845139"/>
            <a:ext cx="3575932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Optimización de recursos.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37639" y="7226548"/>
            <a:ext cx="3575932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Calidad del producto.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37639" y="2075396"/>
            <a:ext cx="357593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Control y gestión de los datos.</a:t>
            </a:r>
          </a:p>
          <a:p>
            <a:pPr algn="l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Toma de decisiones de negocio.</a:t>
            </a:r>
          </a:p>
          <a:p>
            <a:pPr algn="l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Prevención de fallas.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4428" y="6478631"/>
            <a:ext cx="357593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Entendimiento de la estructura y lógica del funcionamiento de la celda de manufactura.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4428" y="2261134"/>
            <a:ext cx="357593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Cambios repentinos de la celda de manufactura (Composición y Lógica de funcionamiento)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87691" y="9484633"/>
            <a:ext cx="143219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8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1028700" y="699439"/>
            <a:ext cx="1367642" cy="470904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name="Group 19" id="19"/>
          <p:cNvGrpSpPr/>
          <p:nvPr/>
        </p:nvGrpSpPr>
        <p:grpSpPr>
          <a:xfrm rot="-8100000">
            <a:off x="2228573" y="768534"/>
            <a:ext cx="333246" cy="332713"/>
            <a:chOff x="0" y="0"/>
            <a:chExt cx="6350000" cy="63398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64949" y="771890"/>
            <a:ext cx="535023" cy="340649"/>
            <a:chOff x="0" y="0"/>
            <a:chExt cx="713364" cy="45419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3364" cy="454199"/>
            </a:xfrm>
            <a:custGeom>
              <a:avLst/>
              <a:gdLst/>
              <a:ahLst/>
              <a:cxnLst/>
              <a:rect r="r" b="b" t="t" l="l"/>
              <a:pathLst>
                <a:path h="454199" w="713364">
                  <a:moveTo>
                    <a:pt x="0" y="0"/>
                  </a:moveTo>
                  <a:lnTo>
                    <a:pt x="713364" y="0"/>
                  </a:lnTo>
                  <a:lnTo>
                    <a:pt x="713364" y="454199"/>
                  </a:lnTo>
                  <a:lnTo>
                    <a:pt x="0" y="45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28529" r="0" b="-28529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92694" y="78723"/>
              <a:ext cx="527977" cy="27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693"/>
                </a:lnSpc>
                <a:spcBef>
                  <a:spcPct val="0"/>
                </a:spcBef>
              </a:pPr>
              <a:r>
                <a:rPr lang="en-US" b="true" sz="1292" u="none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01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85459" y="625816"/>
            <a:ext cx="2265885" cy="805768"/>
          </a:xfrm>
          <a:custGeom>
            <a:avLst/>
            <a:gdLst/>
            <a:ahLst/>
            <a:cxnLst/>
            <a:rect r="r" b="b" t="t" l="l"/>
            <a:pathLst>
              <a:path h="805768" w="2265885">
                <a:moveTo>
                  <a:pt x="0" y="0"/>
                </a:moveTo>
                <a:lnTo>
                  <a:pt x="2265885" y="0"/>
                </a:lnTo>
                <a:lnTo>
                  <a:pt x="2265885" y="805768"/>
                </a:lnTo>
                <a:lnTo>
                  <a:pt x="0" y="80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08721" y="9484633"/>
            <a:ext cx="122188" cy="26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37"/>
              </a:lnSpc>
              <a:spcBef>
                <a:spcPct val="0"/>
              </a:spcBef>
            </a:pPr>
            <a:r>
              <a:rPr lang="en-US" b="true" sz="1425" spc="7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9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572869" y="4139399"/>
            <a:ext cx="13142261" cy="2008201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10079188" y="4599160"/>
            <a:ext cx="5057700" cy="87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401" indent="-253700" lvl="1">
              <a:lnSpc>
                <a:spcPts val="3525"/>
              </a:lnSpc>
              <a:buFont typeface="Arial"/>
              <a:buChar char="•"/>
            </a:pPr>
            <a:r>
              <a:rPr lang="en-US" sz="2350" spc="11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Objetivo General</a:t>
            </a:r>
          </a:p>
          <a:p>
            <a:pPr algn="l" marL="507401" indent="-253700" lvl="1">
              <a:lnSpc>
                <a:spcPts val="3525"/>
              </a:lnSpc>
              <a:buFont typeface="Arial"/>
              <a:buChar char="•"/>
            </a:pPr>
            <a:r>
              <a:rPr lang="en-US" sz="2350" spc="117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Objetivos Específicos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2572869" y="4139399"/>
            <a:ext cx="5832402" cy="2008201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name="Group 7" id="7"/>
          <p:cNvGrpSpPr/>
          <p:nvPr/>
        </p:nvGrpSpPr>
        <p:grpSpPr>
          <a:xfrm rot="-8100000">
            <a:off x="7689808" y="4434062"/>
            <a:ext cx="1421150" cy="1418876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449823" y="4806215"/>
            <a:ext cx="3950560" cy="50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4"/>
              </a:lnSpc>
              <a:spcBef>
                <a:spcPct val="0"/>
              </a:spcBef>
            </a:pPr>
            <a:r>
              <a:rPr lang="en-US" b="true" sz="3174" spc="123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OBJETIVOS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092664" y="4193351"/>
            <a:ext cx="956049" cy="1879215"/>
            <a:chOff x="0" y="0"/>
            <a:chExt cx="1274732" cy="25056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4732" cy="2505619"/>
            </a:xfrm>
            <a:custGeom>
              <a:avLst/>
              <a:gdLst/>
              <a:ahLst/>
              <a:cxnLst/>
              <a:rect r="r" b="b" t="t" l="l"/>
              <a:pathLst>
                <a:path h="2505619" w="1274732">
                  <a:moveTo>
                    <a:pt x="0" y="0"/>
                  </a:moveTo>
                  <a:lnTo>
                    <a:pt x="1274732" y="0"/>
                  </a:lnTo>
                  <a:lnTo>
                    <a:pt x="1274732" y="2505619"/>
                  </a:lnTo>
                  <a:lnTo>
                    <a:pt x="0" y="2505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8280" t="0" r="-4828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5637" y="284810"/>
              <a:ext cx="943458" cy="1888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57"/>
                </a:lnSpc>
                <a:spcBef>
                  <a:spcPct val="0"/>
                </a:spcBef>
              </a:pPr>
              <a:r>
                <a:rPr lang="en-US" b="true" sz="4395" u="none">
                  <a:solidFill>
                    <a:srgbClr val="3EDAD8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02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DAF61PUiBQE</dc:identifier>
  <dcterms:modified xsi:type="dcterms:W3CDTF">2011-08-01T06:04:30Z</dcterms:modified>
  <cp:revision>1</cp:revision>
  <dc:title>Presentación Tesis</dc:title>
</cp:coreProperties>
</file>